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74" r:id="rId4"/>
    <p:sldId id="258" r:id="rId5"/>
    <p:sldId id="259" r:id="rId6"/>
    <p:sldId id="260" r:id="rId7"/>
    <p:sldId id="262" r:id="rId8"/>
    <p:sldId id="263" r:id="rId9"/>
    <p:sldId id="276" r:id="rId10"/>
    <p:sldId id="266" r:id="rId11"/>
    <p:sldId id="267" r:id="rId12"/>
    <p:sldId id="268" r:id="rId13"/>
    <p:sldId id="265" r:id="rId14"/>
  </p:sldIdLst>
  <p:sldSz cx="6858000" cy="9144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anmörkt forma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Format med tema 1 - dekorfär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7AC3CCA-C797-4891-BE02-D94E43425B78}" styleName="Mellanmörkt format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0" autoAdjust="0"/>
    <p:restoredTop sz="94700" autoAdjust="0"/>
  </p:normalViewPr>
  <p:slideViewPr>
    <p:cSldViewPr>
      <p:cViewPr varScale="1">
        <p:scale>
          <a:sx n="80" d="100"/>
          <a:sy n="80" d="100"/>
        </p:scale>
        <p:origin x="-2550" y="-10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E810BD-B2E2-481F-9E41-3C7CED23DFC5}" type="datetimeFigureOut">
              <a:rPr lang="sv-SE" smtClean="0"/>
              <a:pPr/>
              <a:t>2011-03-18</a:t>
            </a:fld>
            <a:endParaRPr lang="sv-SE"/>
          </a:p>
        </p:txBody>
      </p:sp>
      <p:sp>
        <p:nvSpPr>
          <p:cNvPr id="4" name="Platshållare för bildobjekt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B05F08-9117-47CE-ADF3-9E79328180BF}" type="slidenum">
              <a:rPr lang="sv-SE" smtClean="0"/>
              <a:pPr/>
              <a:t>‹#›</a:t>
            </a:fld>
            <a:endParaRPr lang="sv-S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fld id="{12B05F08-9117-47CE-ADF3-9E79328180BF}" type="slidenum">
              <a:rPr lang="sv-SE" smtClean="0"/>
              <a:pPr/>
              <a:t>3</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8" name="Rektangel 7"/>
          <p:cNvSpPr/>
          <p:nvPr/>
        </p:nvSpPr>
        <p:spPr>
          <a:xfrm flipH="1">
            <a:off x="2000250" y="0"/>
            <a:ext cx="4857750" cy="9144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ak 8"/>
          <p:cNvSpPr>
            <a:spLocks noChangeShapeType="1"/>
          </p:cNvSpPr>
          <p:nvPr/>
        </p:nvSpPr>
        <p:spPr bwMode="auto">
          <a:xfrm rot="16200000">
            <a:off x="-2571750" y="4572000"/>
            <a:ext cx="9144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Rubrik 11"/>
          <p:cNvSpPr>
            <a:spLocks noGrp="1"/>
          </p:cNvSpPr>
          <p:nvPr>
            <p:ph type="ctrTitle"/>
          </p:nvPr>
        </p:nvSpPr>
        <p:spPr>
          <a:xfrm>
            <a:off x="2525151" y="711200"/>
            <a:ext cx="3829050" cy="3824224"/>
          </a:xfrm>
        </p:spPr>
        <p:txBody>
          <a:bodyPr lIns="45720" tIns="0" rIns="45720">
            <a:noAutofit/>
          </a:bodyPr>
          <a:lstStyle>
            <a:lvl1pPr algn="r">
              <a:defRPr sz="4200" b="1"/>
            </a:lvl1pPr>
            <a:extLst/>
          </a:lstStyle>
          <a:p>
            <a:r>
              <a:rPr kumimoji="0" lang="sv-SE" smtClean="0"/>
              <a:t>Klicka här för att ändra format</a:t>
            </a:r>
            <a:endParaRPr kumimoji="0" lang="en-US"/>
          </a:p>
        </p:txBody>
      </p:sp>
      <p:sp>
        <p:nvSpPr>
          <p:cNvPr id="25" name="Underrubrik 24"/>
          <p:cNvSpPr>
            <a:spLocks noGrp="1"/>
          </p:cNvSpPr>
          <p:nvPr>
            <p:ph type="subTitle" idx="1"/>
          </p:nvPr>
        </p:nvSpPr>
        <p:spPr>
          <a:xfrm>
            <a:off x="2515831" y="4719819"/>
            <a:ext cx="3836084" cy="1468331"/>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sv-SE" smtClean="0"/>
              <a:t>Klicka här för att ändra format på underrubrik i bakgrunden</a:t>
            </a:r>
            <a:endParaRPr kumimoji="0" lang="en-US"/>
          </a:p>
        </p:txBody>
      </p:sp>
      <p:sp>
        <p:nvSpPr>
          <p:cNvPr id="31" name="Platshållare för datum 30"/>
          <p:cNvSpPr>
            <a:spLocks noGrp="1"/>
          </p:cNvSpPr>
          <p:nvPr>
            <p:ph type="dt" sz="half" idx="10"/>
          </p:nvPr>
        </p:nvSpPr>
        <p:spPr>
          <a:xfrm>
            <a:off x="4403418" y="8743928"/>
            <a:ext cx="1501848" cy="302536"/>
          </a:xfrm>
        </p:spPr>
        <p:txBody>
          <a:bodyPr/>
          <a:lstStyle>
            <a:lvl1pPr>
              <a:defRPr lang="en-US" smtClean="0">
                <a:solidFill>
                  <a:srgbClr val="FFFFFF"/>
                </a:solidFill>
              </a:defRPr>
            </a:lvl1pPr>
            <a:extLst/>
          </a:lstStyle>
          <a:p>
            <a:fld id="{569D1607-E6D4-4AEA-9166-50E0F4EF9E7F}" type="datetimeFigureOut">
              <a:rPr lang="sv-SE" smtClean="0"/>
              <a:pPr/>
              <a:t>2011-03-18</a:t>
            </a:fld>
            <a:endParaRPr lang="sv-SE"/>
          </a:p>
        </p:txBody>
      </p:sp>
      <p:sp>
        <p:nvSpPr>
          <p:cNvPr id="18" name="Platshållare för sidfot 17"/>
          <p:cNvSpPr>
            <a:spLocks noGrp="1"/>
          </p:cNvSpPr>
          <p:nvPr>
            <p:ph type="ftr" sz="quarter" idx="11"/>
          </p:nvPr>
        </p:nvSpPr>
        <p:spPr>
          <a:xfrm>
            <a:off x="2114550" y="8743928"/>
            <a:ext cx="2195792" cy="304800"/>
          </a:xfrm>
        </p:spPr>
        <p:txBody>
          <a:bodyPr/>
          <a:lstStyle>
            <a:lvl1pPr>
              <a:defRPr lang="en-US" dirty="0">
                <a:solidFill>
                  <a:srgbClr val="FFFFFF"/>
                </a:solidFill>
              </a:defRPr>
            </a:lvl1pPr>
            <a:extLst/>
          </a:lstStyle>
          <a:p>
            <a:endParaRPr lang="sv-SE"/>
          </a:p>
        </p:txBody>
      </p:sp>
      <p:sp>
        <p:nvSpPr>
          <p:cNvPr id="29" name="Platshållare för bildnummer 28"/>
          <p:cNvSpPr>
            <a:spLocks noGrp="1"/>
          </p:cNvSpPr>
          <p:nvPr>
            <p:ph type="sldNum" sz="quarter" idx="12"/>
          </p:nvPr>
        </p:nvSpPr>
        <p:spPr>
          <a:xfrm>
            <a:off x="5910663" y="8741664"/>
            <a:ext cx="441252" cy="304800"/>
          </a:xfrm>
        </p:spPr>
        <p:txBody>
          <a:bodyPr/>
          <a:lstStyle>
            <a:lvl1pPr>
              <a:defRPr lang="en-US" smtClean="0">
                <a:solidFill>
                  <a:srgbClr val="FFFFFF"/>
                </a:solidFill>
              </a:defRPr>
            </a:lvl1pPr>
            <a:extLst/>
          </a:lstStyle>
          <a:p>
            <a:fld id="{D7D8EA07-DBAA-4014-AE71-68BD7E4495C7}" type="slidenum">
              <a:rPr lang="sv-SE" smtClean="0"/>
              <a:pPr/>
              <a:t>‹#›</a:t>
            </a:fld>
            <a:endParaRPr lang="sv-S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extLst/>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p:txBody>
          <a:bodyPr vert="eaVert"/>
          <a:lstStyle>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extLst/>
          </a:lstStyle>
          <a:p>
            <a:fld id="{569D1607-E6D4-4AEA-9166-50E0F4EF9E7F}" type="datetimeFigureOut">
              <a:rPr lang="sv-SE" smtClean="0"/>
              <a:pPr/>
              <a:t>2011-03-18</a:t>
            </a:fld>
            <a:endParaRPr lang="sv-SE"/>
          </a:p>
        </p:txBody>
      </p:sp>
      <p:sp>
        <p:nvSpPr>
          <p:cNvPr id="5" name="Platshållare för sidfot 4"/>
          <p:cNvSpPr>
            <a:spLocks noGrp="1"/>
          </p:cNvSpPr>
          <p:nvPr>
            <p:ph type="ftr" sz="quarter" idx="11"/>
          </p:nvPr>
        </p:nvSpPr>
        <p:spPr/>
        <p:txBody>
          <a:bodyPr/>
          <a:lstStyle>
            <a:extLst/>
          </a:lstStyle>
          <a:p>
            <a:endParaRPr lang="sv-SE"/>
          </a:p>
        </p:txBody>
      </p:sp>
      <p:sp>
        <p:nvSpPr>
          <p:cNvPr id="6" name="Platshållare för bildnummer 5"/>
          <p:cNvSpPr>
            <a:spLocks noGrp="1"/>
          </p:cNvSpPr>
          <p:nvPr>
            <p:ph type="sldNum" sz="quarter" idx="12"/>
          </p:nvPr>
        </p:nvSpPr>
        <p:spPr/>
        <p:txBody>
          <a:bodyPr/>
          <a:lstStyle>
            <a:extLst/>
          </a:lstStyle>
          <a:p>
            <a:fld id="{D7D8EA07-DBAA-4014-AE71-68BD7E4495C7}"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4914900" y="366608"/>
            <a:ext cx="1143000" cy="7802033"/>
          </a:xfrm>
        </p:spPr>
        <p:txBody>
          <a:bodyPr vert="eaVert" anchor="t"/>
          <a:lstStyle>
            <a:extLst/>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a:xfrm>
            <a:off x="342900" y="366190"/>
            <a:ext cx="4514850" cy="7802033"/>
          </a:xfrm>
        </p:spPr>
        <p:txBody>
          <a:bodyPr vert="eaVert"/>
          <a:lstStyle>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a:xfrm>
            <a:off x="3182112" y="8743928"/>
            <a:ext cx="1501848" cy="302536"/>
          </a:xfrm>
        </p:spPr>
        <p:txBody>
          <a:bodyPr/>
          <a:lstStyle>
            <a:extLst/>
          </a:lstStyle>
          <a:p>
            <a:fld id="{569D1607-E6D4-4AEA-9166-50E0F4EF9E7F}" type="datetimeFigureOut">
              <a:rPr lang="sv-SE" smtClean="0"/>
              <a:pPr/>
              <a:t>2011-03-18</a:t>
            </a:fld>
            <a:endParaRPr lang="sv-SE"/>
          </a:p>
        </p:txBody>
      </p:sp>
      <p:sp>
        <p:nvSpPr>
          <p:cNvPr id="5" name="Platshållare för sidfot 4"/>
          <p:cNvSpPr>
            <a:spLocks noGrp="1"/>
          </p:cNvSpPr>
          <p:nvPr>
            <p:ph type="ftr" sz="quarter" idx="11"/>
          </p:nvPr>
        </p:nvSpPr>
        <p:spPr>
          <a:xfrm>
            <a:off x="342900" y="8741664"/>
            <a:ext cx="2743200" cy="304800"/>
          </a:xfrm>
        </p:spPr>
        <p:txBody>
          <a:bodyPr/>
          <a:lstStyle>
            <a:extLst/>
          </a:lstStyle>
          <a:p>
            <a:endParaRPr lang="sv-SE"/>
          </a:p>
        </p:txBody>
      </p:sp>
      <p:sp>
        <p:nvSpPr>
          <p:cNvPr id="6" name="Platshållare för bildnummer 5"/>
          <p:cNvSpPr>
            <a:spLocks noGrp="1"/>
          </p:cNvSpPr>
          <p:nvPr>
            <p:ph type="sldNum" sz="quarter" idx="12"/>
          </p:nvPr>
        </p:nvSpPr>
        <p:spPr>
          <a:xfrm>
            <a:off x="4690872" y="8737600"/>
            <a:ext cx="441252" cy="304800"/>
          </a:xfrm>
        </p:spPr>
        <p:txBody>
          <a:bodyPr/>
          <a:lstStyle>
            <a:lvl1pPr>
              <a:defRPr>
                <a:solidFill>
                  <a:schemeClr val="tx2"/>
                </a:solidFill>
              </a:defRPr>
            </a:lvl1pPr>
            <a:extLst/>
          </a:lstStyle>
          <a:p>
            <a:fld id="{D7D8EA07-DBAA-4014-AE71-68BD7E4495C7}"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extLst/>
          </a:lstStyle>
          <a:p>
            <a:r>
              <a:rPr kumimoji="0" lang="sv-SE" smtClean="0"/>
              <a:t>Klicka här för att ändra format</a:t>
            </a:r>
            <a:endParaRPr kumimoji="0" lang="en-US"/>
          </a:p>
        </p:txBody>
      </p:sp>
      <p:sp>
        <p:nvSpPr>
          <p:cNvPr id="3" name="Platshållare för innehåll 2"/>
          <p:cNvSpPr>
            <a:spLocks noGrp="1"/>
          </p:cNvSpPr>
          <p:nvPr>
            <p:ph idx="1"/>
          </p:nvPr>
        </p:nvSpPr>
        <p:spPr/>
        <p:txBody>
          <a:bodyPr/>
          <a:lstStyle>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extLst/>
          </a:lstStyle>
          <a:p>
            <a:fld id="{569D1607-E6D4-4AEA-9166-50E0F4EF9E7F}" type="datetimeFigureOut">
              <a:rPr lang="sv-SE" smtClean="0"/>
              <a:pPr/>
              <a:t>2011-03-18</a:t>
            </a:fld>
            <a:endParaRPr lang="sv-SE"/>
          </a:p>
        </p:txBody>
      </p:sp>
      <p:sp>
        <p:nvSpPr>
          <p:cNvPr id="5" name="Platshållare för sidfot 4"/>
          <p:cNvSpPr>
            <a:spLocks noGrp="1"/>
          </p:cNvSpPr>
          <p:nvPr>
            <p:ph type="ftr" sz="quarter" idx="11"/>
          </p:nvPr>
        </p:nvSpPr>
        <p:spPr/>
        <p:txBody>
          <a:bodyPr/>
          <a:lstStyle>
            <a:extLst/>
          </a:lstStyle>
          <a:p>
            <a:endParaRPr lang="sv-SE"/>
          </a:p>
        </p:txBody>
      </p:sp>
      <p:sp>
        <p:nvSpPr>
          <p:cNvPr id="6" name="Platshållare för bildnummer 5"/>
          <p:cNvSpPr>
            <a:spLocks noGrp="1"/>
          </p:cNvSpPr>
          <p:nvPr>
            <p:ph type="sldNum" sz="quarter" idx="12"/>
          </p:nvPr>
        </p:nvSpPr>
        <p:spPr/>
        <p:txBody>
          <a:bodyPr/>
          <a:lstStyle>
            <a:extLst/>
          </a:lstStyle>
          <a:p>
            <a:fld id="{D7D8EA07-DBAA-4014-AE71-68BD7E4495C7}"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00100" y="3762450"/>
            <a:ext cx="4691616" cy="1816100"/>
          </a:xfrm>
        </p:spPr>
        <p:txBody>
          <a:bodyPr tIns="0" anchor="t"/>
          <a:lstStyle>
            <a:lvl1pPr algn="r">
              <a:buNone/>
              <a:defRPr sz="4200" b="1" cap="all"/>
            </a:lvl1pPr>
            <a:extLst/>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800100" y="2540001"/>
            <a:ext cx="4691616" cy="991343"/>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sv-SE" smtClean="0"/>
              <a:t>Klicka här för att ändra format på bakgrundstexten</a:t>
            </a:r>
          </a:p>
        </p:txBody>
      </p:sp>
      <p:sp>
        <p:nvSpPr>
          <p:cNvPr id="4" name="Platshållare för datum 3"/>
          <p:cNvSpPr>
            <a:spLocks noGrp="1"/>
          </p:cNvSpPr>
          <p:nvPr>
            <p:ph type="dt" sz="half" idx="10"/>
          </p:nvPr>
        </p:nvSpPr>
        <p:spPr>
          <a:xfrm>
            <a:off x="3543179" y="8742413"/>
            <a:ext cx="1501848" cy="302536"/>
          </a:xfrm>
        </p:spPr>
        <p:txBody>
          <a:bodyPr bIns="0" anchor="b"/>
          <a:lstStyle>
            <a:lvl1pPr>
              <a:defRPr>
                <a:solidFill>
                  <a:schemeClr val="tx2"/>
                </a:solidFill>
              </a:defRPr>
            </a:lvl1pPr>
            <a:extLst/>
          </a:lstStyle>
          <a:p>
            <a:fld id="{569D1607-E6D4-4AEA-9166-50E0F4EF9E7F}" type="datetimeFigureOut">
              <a:rPr lang="sv-SE" smtClean="0"/>
              <a:pPr/>
              <a:t>2011-03-18</a:t>
            </a:fld>
            <a:endParaRPr lang="sv-SE"/>
          </a:p>
        </p:txBody>
      </p:sp>
      <p:sp>
        <p:nvSpPr>
          <p:cNvPr id="5" name="Platshållare för sidfot 4"/>
          <p:cNvSpPr>
            <a:spLocks noGrp="1"/>
          </p:cNvSpPr>
          <p:nvPr>
            <p:ph type="ftr" sz="quarter" idx="11"/>
          </p:nvPr>
        </p:nvSpPr>
        <p:spPr>
          <a:xfrm>
            <a:off x="1301519" y="8742413"/>
            <a:ext cx="2171700" cy="304800"/>
          </a:xfrm>
        </p:spPr>
        <p:txBody>
          <a:bodyPr bIns="0" anchor="b"/>
          <a:lstStyle>
            <a:lvl1pPr>
              <a:defRPr>
                <a:solidFill>
                  <a:schemeClr val="tx2"/>
                </a:solidFill>
              </a:defRPr>
            </a:lvl1pPr>
            <a:extLst/>
          </a:lstStyle>
          <a:p>
            <a:endParaRPr lang="sv-SE"/>
          </a:p>
        </p:txBody>
      </p:sp>
      <p:sp>
        <p:nvSpPr>
          <p:cNvPr id="6" name="Platshållare för bildnummer 5"/>
          <p:cNvSpPr>
            <a:spLocks noGrp="1"/>
          </p:cNvSpPr>
          <p:nvPr>
            <p:ph type="sldNum" sz="quarter" idx="12"/>
          </p:nvPr>
        </p:nvSpPr>
        <p:spPr>
          <a:xfrm>
            <a:off x="5050464" y="8740149"/>
            <a:ext cx="441252" cy="304800"/>
          </a:xfrm>
        </p:spPr>
        <p:txBody>
          <a:bodyPr/>
          <a:lstStyle>
            <a:extLst/>
          </a:lstStyle>
          <a:p>
            <a:fld id="{D7D8EA07-DBAA-4014-AE71-68BD7E4495C7}" type="slidenum">
              <a:rPr lang="sv-SE" smtClean="0"/>
              <a:pPr/>
              <a:t>‹#›</a:t>
            </a:fld>
            <a:endParaRPr lang="sv-S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342900" y="426720"/>
            <a:ext cx="5431536" cy="1524000"/>
          </a:xfrm>
        </p:spPr>
        <p:txBody>
          <a:bodyPr/>
          <a:lstStyle>
            <a:extLst/>
          </a:lstStyle>
          <a:p>
            <a:r>
              <a:rPr kumimoji="0" lang="sv-SE" smtClean="0"/>
              <a:t>Klicka här för att ändra format</a:t>
            </a:r>
            <a:endParaRPr kumimoji="0" lang="en-US"/>
          </a:p>
        </p:txBody>
      </p:sp>
      <p:sp>
        <p:nvSpPr>
          <p:cNvPr id="3" name="Platshållare för innehåll 2"/>
          <p:cNvSpPr>
            <a:spLocks noGrp="1"/>
          </p:cNvSpPr>
          <p:nvPr>
            <p:ph sz="half" idx="1"/>
          </p:nvPr>
        </p:nvSpPr>
        <p:spPr>
          <a:xfrm>
            <a:off x="342900" y="2133601"/>
            <a:ext cx="2640330" cy="6034617"/>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innehåll 3"/>
          <p:cNvSpPr>
            <a:spLocks noGrp="1"/>
          </p:cNvSpPr>
          <p:nvPr>
            <p:ph sz="half" idx="2"/>
          </p:nvPr>
        </p:nvSpPr>
        <p:spPr>
          <a:xfrm>
            <a:off x="3134106" y="2133601"/>
            <a:ext cx="2640330" cy="6034617"/>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Platshållare för datum 4"/>
          <p:cNvSpPr>
            <a:spLocks noGrp="1"/>
          </p:cNvSpPr>
          <p:nvPr>
            <p:ph type="dt" sz="half" idx="10"/>
          </p:nvPr>
        </p:nvSpPr>
        <p:spPr/>
        <p:txBody>
          <a:bodyPr/>
          <a:lstStyle>
            <a:extLst/>
          </a:lstStyle>
          <a:p>
            <a:fld id="{569D1607-E6D4-4AEA-9166-50E0F4EF9E7F}" type="datetimeFigureOut">
              <a:rPr lang="sv-SE" smtClean="0"/>
              <a:pPr/>
              <a:t>2011-03-18</a:t>
            </a:fld>
            <a:endParaRPr lang="sv-SE"/>
          </a:p>
        </p:txBody>
      </p:sp>
      <p:sp>
        <p:nvSpPr>
          <p:cNvPr id="6" name="Platshållare för sidfot 5"/>
          <p:cNvSpPr>
            <a:spLocks noGrp="1"/>
          </p:cNvSpPr>
          <p:nvPr>
            <p:ph type="ftr" sz="quarter" idx="11"/>
          </p:nvPr>
        </p:nvSpPr>
        <p:spPr/>
        <p:txBody>
          <a:bodyPr/>
          <a:lstStyle>
            <a:extLst/>
          </a:lstStyle>
          <a:p>
            <a:endParaRPr lang="sv-SE"/>
          </a:p>
        </p:txBody>
      </p:sp>
      <p:sp>
        <p:nvSpPr>
          <p:cNvPr id="7" name="Platshållare för bildnummer 6"/>
          <p:cNvSpPr>
            <a:spLocks noGrp="1"/>
          </p:cNvSpPr>
          <p:nvPr>
            <p:ph type="sldNum" sz="quarter" idx="12"/>
          </p:nvPr>
        </p:nvSpPr>
        <p:spPr/>
        <p:txBody>
          <a:bodyPr/>
          <a:lstStyle>
            <a:extLst/>
          </a:lstStyle>
          <a:p>
            <a:fld id="{D7D8EA07-DBAA-4014-AE71-68BD7E4495C7}"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342900" y="426720"/>
            <a:ext cx="5431536" cy="1524000"/>
          </a:xfrm>
        </p:spPr>
        <p:txBody>
          <a:bodyPr anchor="b"/>
          <a:lstStyle>
            <a:lvl1pPr>
              <a:defRPr/>
            </a:lvl1pPr>
            <a:extLst/>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342900" y="7823200"/>
            <a:ext cx="2640330" cy="6096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v-SE" smtClean="0"/>
              <a:t>Klicka här för att ändra format på bakgrundstexten</a:t>
            </a:r>
          </a:p>
        </p:txBody>
      </p:sp>
      <p:sp>
        <p:nvSpPr>
          <p:cNvPr id="4" name="Platshållare för text 3"/>
          <p:cNvSpPr>
            <a:spLocks noGrp="1"/>
          </p:cNvSpPr>
          <p:nvPr>
            <p:ph type="body" sz="half" idx="3"/>
          </p:nvPr>
        </p:nvSpPr>
        <p:spPr>
          <a:xfrm>
            <a:off x="3134106" y="7823200"/>
            <a:ext cx="2640330" cy="6096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v-SE" smtClean="0"/>
              <a:t>Klicka här för att ändra format på bakgrundstexten</a:t>
            </a:r>
          </a:p>
        </p:txBody>
      </p:sp>
      <p:sp>
        <p:nvSpPr>
          <p:cNvPr id="5" name="Platshållare för innehåll 4"/>
          <p:cNvSpPr>
            <a:spLocks noGrp="1"/>
          </p:cNvSpPr>
          <p:nvPr>
            <p:ph sz="quarter" idx="2"/>
          </p:nvPr>
        </p:nvSpPr>
        <p:spPr>
          <a:xfrm>
            <a:off x="342900" y="2282453"/>
            <a:ext cx="2640330" cy="54864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6" name="Platshållare för innehåll 5"/>
          <p:cNvSpPr>
            <a:spLocks noGrp="1"/>
          </p:cNvSpPr>
          <p:nvPr>
            <p:ph sz="quarter" idx="4"/>
          </p:nvPr>
        </p:nvSpPr>
        <p:spPr>
          <a:xfrm>
            <a:off x="3134106" y="2282453"/>
            <a:ext cx="2640330" cy="54864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7" name="Platshållare för datum 6"/>
          <p:cNvSpPr>
            <a:spLocks noGrp="1"/>
          </p:cNvSpPr>
          <p:nvPr>
            <p:ph type="dt" sz="half" idx="10"/>
          </p:nvPr>
        </p:nvSpPr>
        <p:spPr/>
        <p:txBody>
          <a:bodyPr/>
          <a:lstStyle>
            <a:extLst/>
          </a:lstStyle>
          <a:p>
            <a:fld id="{569D1607-E6D4-4AEA-9166-50E0F4EF9E7F}" type="datetimeFigureOut">
              <a:rPr lang="sv-SE" smtClean="0"/>
              <a:pPr/>
              <a:t>2011-03-18</a:t>
            </a:fld>
            <a:endParaRPr lang="sv-SE"/>
          </a:p>
        </p:txBody>
      </p:sp>
      <p:sp>
        <p:nvSpPr>
          <p:cNvPr id="8" name="Platshållare för sidfot 7"/>
          <p:cNvSpPr>
            <a:spLocks noGrp="1"/>
          </p:cNvSpPr>
          <p:nvPr>
            <p:ph type="ftr" sz="quarter" idx="11"/>
          </p:nvPr>
        </p:nvSpPr>
        <p:spPr/>
        <p:txBody>
          <a:bodyPr/>
          <a:lstStyle>
            <a:extLst/>
          </a:lstStyle>
          <a:p>
            <a:endParaRPr lang="sv-SE"/>
          </a:p>
        </p:txBody>
      </p:sp>
      <p:sp>
        <p:nvSpPr>
          <p:cNvPr id="9" name="Platshållare för bildnummer 8"/>
          <p:cNvSpPr>
            <a:spLocks noGrp="1"/>
          </p:cNvSpPr>
          <p:nvPr>
            <p:ph type="sldNum" sz="quarter" idx="12"/>
          </p:nvPr>
        </p:nvSpPr>
        <p:spPr/>
        <p:txBody>
          <a:bodyPr/>
          <a:lstStyle>
            <a:extLst/>
          </a:lstStyle>
          <a:p>
            <a:fld id="{D7D8EA07-DBAA-4014-AE71-68BD7E4495C7}"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342900" y="426720"/>
            <a:ext cx="5431536" cy="1524000"/>
          </a:xfrm>
        </p:spPr>
        <p:txBody>
          <a:bodyPr/>
          <a:lstStyle>
            <a:extLst/>
          </a:lstStyle>
          <a:p>
            <a:r>
              <a:rPr kumimoji="0" lang="sv-SE" smtClean="0"/>
              <a:t>Klicka här för att ändra format</a:t>
            </a:r>
            <a:endParaRPr kumimoji="0" lang="en-US"/>
          </a:p>
        </p:txBody>
      </p:sp>
      <p:sp>
        <p:nvSpPr>
          <p:cNvPr id="3" name="Platshållare för datum 2"/>
          <p:cNvSpPr>
            <a:spLocks noGrp="1"/>
          </p:cNvSpPr>
          <p:nvPr>
            <p:ph type="dt" sz="half" idx="10"/>
          </p:nvPr>
        </p:nvSpPr>
        <p:spPr/>
        <p:txBody>
          <a:bodyPr/>
          <a:lstStyle>
            <a:extLst/>
          </a:lstStyle>
          <a:p>
            <a:fld id="{569D1607-E6D4-4AEA-9166-50E0F4EF9E7F}" type="datetimeFigureOut">
              <a:rPr lang="sv-SE" smtClean="0"/>
              <a:pPr/>
              <a:t>2011-03-18</a:t>
            </a:fld>
            <a:endParaRPr lang="sv-SE"/>
          </a:p>
        </p:txBody>
      </p:sp>
      <p:sp>
        <p:nvSpPr>
          <p:cNvPr id="4" name="Platshållare för sidfot 3"/>
          <p:cNvSpPr>
            <a:spLocks noGrp="1"/>
          </p:cNvSpPr>
          <p:nvPr>
            <p:ph type="ftr" sz="quarter" idx="11"/>
          </p:nvPr>
        </p:nvSpPr>
        <p:spPr/>
        <p:txBody>
          <a:bodyPr/>
          <a:lstStyle>
            <a:extLst/>
          </a:lstStyle>
          <a:p>
            <a:endParaRPr lang="sv-SE"/>
          </a:p>
        </p:txBody>
      </p:sp>
      <p:sp>
        <p:nvSpPr>
          <p:cNvPr id="5" name="Platshållare för bildnummer 4"/>
          <p:cNvSpPr>
            <a:spLocks noGrp="1"/>
          </p:cNvSpPr>
          <p:nvPr>
            <p:ph type="sldNum" sz="quarter" idx="12"/>
          </p:nvPr>
        </p:nvSpPr>
        <p:spPr/>
        <p:txBody>
          <a:bodyPr/>
          <a:lstStyle>
            <a:extLst/>
          </a:lstStyle>
          <a:p>
            <a:fld id="{D7D8EA07-DBAA-4014-AE71-68BD7E4495C7}"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lvl1pPr>
              <a:defRPr>
                <a:solidFill>
                  <a:schemeClr val="tx2"/>
                </a:solidFill>
              </a:defRPr>
            </a:lvl1pPr>
            <a:extLst/>
          </a:lstStyle>
          <a:p>
            <a:fld id="{569D1607-E6D4-4AEA-9166-50E0F4EF9E7F}" type="datetimeFigureOut">
              <a:rPr lang="sv-SE" smtClean="0"/>
              <a:pPr/>
              <a:t>2011-03-18</a:t>
            </a:fld>
            <a:endParaRPr lang="sv-SE"/>
          </a:p>
        </p:txBody>
      </p:sp>
      <p:sp>
        <p:nvSpPr>
          <p:cNvPr id="3" name="Platshållare för sidfot 2"/>
          <p:cNvSpPr>
            <a:spLocks noGrp="1"/>
          </p:cNvSpPr>
          <p:nvPr>
            <p:ph type="ftr" sz="quarter" idx="11"/>
          </p:nvPr>
        </p:nvSpPr>
        <p:spPr/>
        <p:txBody>
          <a:bodyPr/>
          <a:lstStyle>
            <a:lvl1pPr>
              <a:defRPr>
                <a:solidFill>
                  <a:schemeClr val="tx2"/>
                </a:solidFill>
              </a:defRPr>
            </a:lvl1pPr>
            <a:extLst/>
          </a:lstStyle>
          <a:p>
            <a:endParaRPr lang="sv-SE"/>
          </a:p>
        </p:txBody>
      </p:sp>
      <p:sp>
        <p:nvSpPr>
          <p:cNvPr id="4" name="Platshållare för bildnummer 3"/>
          <p:cNvSpPr>
            <a:spLocks noGrp="1"/>
          </p:cNvSpPr>
          <p:nvPr>
            <p:ph type="sldNum" sz="quarter" idx="12"/>
          </p:nvPr>
        </p:nvSpPr>
        <p:spPr/>
        <p:txBody>
          <a:bodyPr/>
          <a:lstStyle>
            <a:extLst/>
          </a:lstStyle>
          <a:p>
            <a:fld id="{D7D8EA07-DBAA-4014-AE71-68BD7E4495C7}"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342900" y="304800"/>
            <a:ext cx="4423410" cy="1564640"/>
          </a:xfrm>
        </p:spPr>
        <p:txBody>
          <a:bodyPr wrap="square" anchor="b"/>
          <a:lstStyle>
            <a:lvl1pPr algn="l">
              <a:buNone/>
              <a:defRPr lang="en-US" sz="2400" baseline="0" smtClean="0"/>
            </a:lvl1pPr>
            <a:extLst/>
          </a:lstStyle>
          <a:p>
            <a:r>
              <a:rPr kumimoji="0" lang="sv-SE" smtClean="0"/>
              <a:t>Klicka här för att ändra format</a:t>
            </a:r>
            <a:endParaRPr kumimoji="0" lang="en-US"/>
          </a:p>
        </p:txBody>
      </p:sp>
      <p:sp>
        <p:nvSpPr>
          <p:cNvPr id="3" name="Platshållare för text 2"/>
          <p:cNvSpPr>
            <a:spLocks noGrp="1"/>
          </p:cNvSpPr>
          <p:nvPr>
            <p:ph type="body" idx="2"/>
          </p:nvPr>
        </p:nvSpPr>
        <p:spPr>
          <a:xfrm>
            <a:off x="342900" y="1996555"/>
            <a:ext cx="4423410" cy="803349"/>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sv-SE" smtClean="0"/>
              <a:t>Klicka här för att ändra format på bakgrundstexten</a:t>
            </a:r>
          </a:p>
        </p:txBody>
      </p:sp>
      <p:sp>
        <p:nvSpPr>
          <p:cNvPr id="4" name="Platshållare för innehåll 3"/>
          <p:cNvSpPr>
            <a:spLocks noGrp="1"/>
          </p:cNvSpPr>
          <p:nvPr>
            <p:ph sz="half" idx="1"/>
          </p:nvPr>
        </p:nvSpPr>
        <p:spPr>
          <a:xfrm>
            <a:off x="342900" y="2844800"/>
            <a:ext cx="5429250" cy="582900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Platshållare för datum 4"/>
          <p:cNvSpPr>
            <a:spLocks noGrp="1"/>
          </p:cNvSpPr>
          <p:nvPr>
            <p:ph type="dt" sz="half" idx="10"/>
          </p:nvPr>
        </p:nvSpPr>
        <p:spPr/>
        <p:txBody>
          <a:bodyPr/>
          <a:lstStyle>
            <a:extLst/>
          </a:lstStyle>
          <a:p>
            <a:fld id="{569D1607-E6D4-4AEA-9166-50E0F4EF9E7F}" type="datetimeFigureOut">
              <a:rPr lang="sv-SE" smtClean="0"/>
              <a:pPr/>
              <a:t>2011-03-18</a:t>
            </a:fld>
            <a:endParaRPr lang="sv-SE"/>
          </a:p>
        </p:txBody>
      </p:sp>
      <p:sp>
        <p:nvSpPr>
          <p:cNvPr id="6" name="Platshållare för sidfot 5"/>
          <p:cNvSpPr>
            <a:spLocks noGrp="1"/>
          </p:cNvSpPr>
          <p:nvPr>
            <p:ph type="ftr" sz="quarter" idx="11"/>
          </p:nvPr>
        </p:nvSpPr>
        <p:spPr/>
        <p:txBody>
          <a:bodyPr/>
          <a:lstStyle>
            <a:extLst/>
          </a:lstStyle>
          <a:p>
            <a:endParaRPr lang="sv-SE"/>
          </a:p>
        </p:txBody>
      </p:sp>
      <p:sp>
        <p:nvSpPr>
          <p:cNvPr id="7" name="Platshållare för bildnummer 6"/>
          <p:cNvSpPr>
            <a:spLocks noGrp="1"/>
          </p:cNvSpPr>
          <p:nvPr>
            <p:ph type="sldNum" sz="quarter" idx="12"/>
          </p:nvPr>
        </p:nvSpPr>
        <p:spPr/>
        <p:txBody>
          <a:bodyPr/>
          <a:lstStyle>
            <a:extLst/>
          </a:lstStyle>
          <a:p>
            <a:fld id="{D7D8EA07-DBAA-4014-AE71-68BD7E4495C7}"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8" name="Rektangel 7"/>
          <p:cNvSpPr/>
          <p:nvPr/>
        </p:nvSpPr>
        <p:spPr>
          <a:xfrm rot="21240000">
            <a:off x="448477" y="1339558"/>
            <a:ext cx="3239645" cy="5750097"/>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ktangel 8"/>
          <p:cNvSpPr/>
          <p:nvPr/>
        </p:nvSpPr>
        <p:spPr>
          <a:xfrm rot="21420000">
            <a:off x="447530" y="1331756"/>
            <a:ext cx="3239645" cy="575009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Rubrik 1"/>
          <p:cNvSpPr>
            <a:spLocks noGrp="1"/>
          </p:cNvSpPr>
          <p:nvPr>
            <p:ph type="title"/>
          </p:nvPr>
        </p:nvSpPr>
        <p:spPr>
          <a:xfrm>
            <a:off x="4041824" y="1524000"/>
            <a:ext cx="2571750" cy="27432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sv-SE" smtClean="0"/>
              <a:t>Klicka här för att ändra format</a:t>
            </a:r>
            <a:endParaRPr kumimoji="0" lang="en-US" dirty="0"/>
          </a:p>
        </p:txBody>
      </p:sp>
      <p:sp>
        <p:nvSpPr>
          <p:cNvPr id="4" name="Platshållare för text 3"/>
          <p:cNvSpPr>
            <a:spLocks noGrp="1"/>
          </p:cNvSpPr>
          <p:nvPr>
            <p:ph type="body" sz="half" idx="2"/>
          </p:nvPr>
        </p:nvSpPr>
        <p:spPr>
          <a:xfrm>
            <a:off x="4041824" y="4378179"/>
            <a:ext cx="2571750" cy="256032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sv-SE" smtClean="0"/>
              <a:t>Klicka här för att ändra format på bakgrundstexten</a:t>
            </a:r>
          </a:p>
        </p:txBody>
      </p:sp>
      <p:sp>
        <p:nvSpPr>
          <p:cNvPr id="5" name="Platshållare för datum 4"/>
          <p:cNvSpPr>
            <a:spLocks noGrp="1"/>
          </p:cNvSpPr>
          <p:nvPr>
            <p:ph type="dt" sz="half" idx="10"/>
          </p:nvPr>
        </p:nvSpPr>
        <p:spPr/>
        <p:txBody>
          <a:bodyPr/>
          <a:lstStyle>
            <a:extLst/>
          </a:lstStyle>
          <a:p>
            <a:fld id="{569D1607-E6D4-4AEA-9166-50E0F4EF9E7F}" type="datetimeFigureOut">
              <a:rPr lang="sv-SE" smtClean="0"/>
              <a:pPr/>
              <a:t>2011-03-18</a:t>
            </a:fld>
            <a:endParaRPr lang="sv-SE"/>
          </a:p>
        </p:txBody>
      </p:sp>
      <p:sp>
        <p:nvSpPr>
          <p:cNvPr id="6" name="Platshållare för sidfot 5"/>
          <p:cNvSpPr>
            <a:spLocks noGrp="1"/>
          </p:cNvSpPr>
          <p:nvPr>
            <p:ph type="ftr" sz="quarter" idx="11"/>
          </p:nvPr>
        </p:nvSpPr>
        <p:spPr/>
        <p:txBody>
          <a:bodyPr/>
          <a:lstStyle>
            <a:extLst/>
          </a:lstStyle>
          <a:p>
            <a:endParaRPr lang="sv-SE"/>
          </a:p>
        </p:txBody>
      </p:sp>
      <p:sp>
        <p:nvSpPr>
          <p:cNvPr id="7" name="Platshållare för bildnummer 6"/>
          <p:cNvSpPr>
            <a:spLocks noGrp="1"/>
          </p:cNvSpPr>
          <p:nvPr>
            <p:ph type="sldNum" sz="quarter" idx="12"/>
          </p:nvPr>
        </p:nvSpPr>
        <p:spPr/>
        <p:txBody>
          <a:bodyPr/>
          <a:lstStyle>
            <a:extLst/>
          </a:lstStyle>
          <a:p>
            <a:fld id="{D7D8EA07-DBAA-4014-AE71-68BD7E4495C7}" type="slidenum">
              <a:rPr lang="sv-SE" smtClean="0"/>
              <a:pPr/>
              <a:t>‹#›</a:t>
            </a:fld>
            <a:endParaRPr lang="sv-SE"/>
          </a:p>
        </p:txBody>
      </p:sp>
      <p:sp>
        <p:nvSpPr>
          <p:cNvPr id="10" name="Platshållare för bild 9"/>
          <p:cNvSpPr>
            <a:spLocks noGrp="1"/>
          </p:cNvSpPr>
          <p:nvPr>
            <p:ph type="pic" idx="1"/>
          </p:nvPr>
        </p:nvSpPr>
        <p:spPr>
          <a:xfrm>
            <a:off x="497762" y="1388003"/>
            <a:ext cx="3154680" cy="560832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sv-SE" smtClean="0"/>
              <a:t>Klicka på ikonen för att lägga till en bild</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ktangel 8"/>
          <p:cNvSpPr/>
          <p:nvPr/>
        </p:nvSpPr>
        <p:spPr>
          <a:xfrm flipH="1">
            <a:off x="6115050" y="0"/>
            <a:ext cx="742950" cy="9144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Platshållare för rubrik 2"/>
          <p:cNvSpPr>
            <a:spLocks noGrp="1"/>
          </p:cNvSpPr>
          <p:nvPr>
            <p:ph type="title"/>
          </p:nvPr>
        </p:nvSpPr>
        <p:spPr>
          <a:xfrm>
            <a:off x="342900" y="426720"/>
            <a:ext cx="5429250" cy="1524000"/>
          </a:xfrm>
          <a:prstGeom prst="rect">
            <a:avLst/>
          </a:prstGeom>
        </p:spPr>
        <p:txBody>
          <a:bodyPr vert="horz" lIns="45720" tIns="0" rIns="45720" bIns="0" anchor="b" anchorCtr="0">
            <a:normAutofit/>
          </a:bodyPr>
          <a:lstStyle>
            <a:extLst/>
          </a:lstStyle>
          <a:p>
            <a:r>
              <a:rPr kumimoji="0" lang="sv-SE" smtClean="0"/>
              <a:t>Klicka här för att ändra format</a:t>
            </a:r>
            <a:endParaRPr kumimoji="0" lang="en-US"/>
          </a:p>
        </p:txBody>
      </p:sp>
      <p:sp>
        <p:nvSpPr>
          <p:cNvPr id="31" name="Platshållare för text 30"/>
          <p:cNvSpPr>
            <a:spLocks noGrp="1"/>
          </p:cNvSpPr>
          <p:nvPr>
            <p:ph type="body" idx="1"/>
          </p:nvPr>
        </p:nvSpPr>
        <p:spPr>
          <a:xfrm>
            <a:off x="342900" y="2145888"/>
            <a:ext cx="5429250" cy="6461760"/>
          </a:xfrm>
          <a:prstGeom prst="rect">
            <a:avLst/>
          </a:prstGeom>
        </p:spPr>
        <p:txBody>
          <a:bodyPr vert="horz">
            <a:normAutofit/>
          </a:bodyPr>
          <a:lstStyle>
            <a:extLst/>
          </a:lstStyle>
          <a:p>
            <a:pPr lvl="0" eaLnBrk="1" latinLnBrk="0" hangingPunct="1"/>
            <a:r>
              <a:rPr kumimoji="0" lang="sv-SE" smtClean="0"/>
              <a:t>Klicka här för att ändra format på bakgrundstexten</a:t>
            </a:r>
          </a:p>
          <a:p>
            <a:pPr lvl="1" eaLnBrk="1" latinLnBrk="0" hangingPunct="1"/>
            <a:r>
              <a:rPr kumimoji="0" lang="sv-SE" smtClean="0"/>
              <a:t>Nivå två</a:t>
            </a:r>
          </a:p>
          <a:p>
            <a:pPr lvl="2" eaLnBrk="1" latinLnBrk="0" hangingPunct="1"/>
            <a:r>
              <a:rPr kumimoji="0" lang="sv-SE" smtClean="0"/>
              <a:t>Nivå tre</a:t>
            </a:r>
          </a:p>
          <a:p>
            <a:pPr lvl="3" eaLnBrk="1" latinLnBrk="0" hangingPunct="1"/>
            <a:r>
              <a:rPr kumimoji="0" lang="sv-SE" smtClean="0"/>
              <a:t>Nivå fyra</a:t>
            </a:r>
          </a:p>
          <a:p>
            <a:pPr lvl="4" eaLnBrk="1" latinLnBrk="0" hangingPunct="1"/>
            <a:r>
              <a:rPr kumimoji="0" lang="sv-SE" smtClean="0"/>
              <a:t>Nivå fem</a:t>
            </a:r>
            <a:endParaRPr kumimoji="0" lang="en-US"/>
          </a:p>
        </p:txBody>
      </p:sp>
      <p:sp>
        <p:nvSpPr>
          <p:cNvPr id="27" name="Platshållare för datum 26"/>
          <p:cNvSpPr>
            <a:spLocks noGrp="1"/>
          </p:cNvSpPr>
          <p:nvPr>
            <p:ph type="dt" sz="half" idx="2"/>
          </p:nvPr>
        </p:nvSpPr>
        <p:spPr>
          <a:xfrm>
            <a:off x="3184452" y="8743928"/>
            <a:ext cx="1501848" cy="302536"/>
          </a:xfrm>
          <a:prstGeom prst="rect">
            <a:avLst/>
          </a:prstGeom>
        </p:spPr>
        <p:txBody>
          <a:bodyPr vert="horz" tIns="0" bIns="0" anchor="b"/>
          <a:lstStyle>
            <a:lvl1pPr algn="l" eaLnBrk="1" latinLnBrk="0" hangingPunct="1">
              <a:defRPr kumimoji="0" sz="1000">
                <a:solidFill>
                  <a:schemeClr val="tx2"/>
                </a:solidFill>
              </a:defRPr>
            </a:lvl1pPr>
            <a:extLst/>
          </a:lstStyle>
          <a:p>
            <a:fld id="{569D1607-E6D4-4AEA-9166-50E0F4EF9E7F}" type="datetimeFigureOut">
              <a:rPr lang="sv-SE" smtClean="0"/>
              <a:pPr/>
              <a:t>2011-03-18</a:t>
            </a:fld>
            <a:endParaRPr lang="sv-SE"/>
          </a:p>
        </p:txBody>
      </p:sp>
      <p:sp>
        <p:nvSpPr>
          <p:cNvPr id="4" name="Platshållare för sidfot 3"/>
          <p:cNvSpPr>
            <a:spLocks noGrp="1"/>
          </p:cNvSpPr>
          <p:nvPr>
            <p:ph type="ftr" sz="quarter" idx="3"/>
          </p:nvPr>
        </p:nvSpPr>
        <p:spPr>
          <a:xfrm>
            <a:off x="342900" y="8743928"/>
            <a:ext cx="2743200" cy="304800"/>
          </a:xfrm>
          <a:prstGeom prst="rect">
            <a:avLst/>
          </a:prstGeom>
        </p:spPr>
        <p:txBody>
          <a:bodyPr vert="horz" tIns="0" bIns="0" anchor="b"/>
          <a:lstStyle>
            <a:lvl1pPr algn="r" eaLnBrk="1" latinLnBrk="0" hangingPunct="1">
              <a:defRPr kumimoji="0" sz="1000">
                <a:solidFill>
                  <a:schemeClr val="tx2"/>
                </a:solidFill>
              </a:defRPr>
            </a:lvl1pPr>
            <a:extLst/>
          </a:lstStyle>
          <a:p>
            <a:endParaRPr lang="sv-SE"/>
          </a:p>
        </p:txBody>
      </p:sp>
      <p:sp>
        <p:nvSpPr>
          <p:cNvPr id="16" name="Platshållare för bildnummer 15"/>
          <p:cNvSpPr>
            <a:spLocks noGrp="1"/>
          </p:cNvSpPr>
          <p:nvPr>
            <p:ph type="sldNum" sz="quarter" idx="4"/>
          </p:nvPr>
        </p:nvSpPr>
        <p:spPr>
          <a:xfrm>
            <a:off x="4688586" y="8741664"/>
            <a:ext cx="441252" cy="304800"/>
          </a:xfrm>
          <a:prstGeom prst="rect">
            <a:avLst/>
          </a:prstGeom>
        </p:spPr>
        <p:txBody>
          <a:bodyPr vert="horz" lIns="0" tIns="0" rIns="0" bIns="0" anchor="b"/>
          <a:lstStyle>
            <a:lvl1pPr algn="r" eaLnBrk="1" latinLnBrk="0" hangingPunct="1">
              <a:defRPr kumimoji="0" sz="1100">
                <a:solidFill>
                  <a:schemeClr val="tx2"/>
                </a:solidFill>
              </a:defRPr>
            </a:lvl1pPr>
            <a:extLst/>
          </a:lstStyle>
          <a:p>
            <a:fld id="{D7D8EA07-DBAA-4014-AE71-68BD7E4495C7}"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resandemannen.se/" TargetMode="External"/><Relationship Id="rId2" Type="http://schemas.openxmlformats.org/officeDocument/2006/relationships/hyperlink" Target="http://www.wikipedia.org/" TargetMode="External"/><Relationship Id="rId1" Type="http://schemas.openxmlformats.org/officeDocument/2006/relationships/slideLayout" Target="../slideLayouts/slideLayout7.xml"/><Relationship Id="rId4" Type="http://schemas.openxmlformats.org/officeDocument/2006/relationships/hyperlink" Target="http://www.forskoleforum.s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2003-dokument1.doc"/></Relationships>
</file>

<file path=ppt/slides/_rels/slide4.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Rubrik 14"/>
          <p:cNvSpPr>
            <a:spLocks noGrp="1"/>
          </p:cNvSpPr>
          <p:nvPr>
            <p:ph type="title"/>
          </p:nvPr>
        </p:nvSpPr>
        <p:spPr>
          <a:xfrm>
            <a:off x="332656" y="0"/>
            <a:ext cx="5328592" cy="827584"/>
          </a:xfrm>
        </p:spPr>
        <p:txBody>
          <a:bodyPr>
            <a:noAutofit/>
          </a:bodyPr>
          <a:lstStyle/>
          <a:p>
            <a:r>
              <a:rPr lang="sv-SE" sz="3600" u="sng" dirty="0" smtClean="0">
                <a:solidFill>
                  <a:schemeClr val="accent1"/>
                </a:solidFill>
              </a:rPr>
              <a:t>Densitet</a:t>
            </a:r>
            <a:r>
              <a:rPr lang="sv-SE" sz="3600" u="sng" dirty="0" smtClean="0"/>
              <a:t> </a:t>
            </a:r>
            <a:r>
              <a:rPr lang="sv-SE" sz="3600" u="sng" dirty="0" smtClean="0">
                <a:solidFill>
                  <a:schemeClr val="accent1"/>
                </a:solidFill>
              </a:rPr>
              <a:t>- vad är det?</a:t>
            </a:r>
            <a:endParaRPr lang="sv-SE" sz="3600" u="sng" dirty="0">
              <a:solidFill>
                <a:schemeClr val="accent1"/>
              </a:solidFill>
            </a:endParaRPr>
          </a:p>
        </p:txBody>
      </p:sp>
      <p:sp>
        <p:nvSpPr>
          <p:cNvPr id="16" name="Rektangel 15"/>
          <p:cNvSpPr/>
          <p:nvPr/>
        </p:nvSpPr>
        <p:spPr>
          <a:xfrm>
            <a:off x="260648" y="6732240"/>
            <a:ext cx="3212976" cy="2267744"/>
          </a:xfrm>
          <a:prstGeom prst="rect">
            <a:avLst/>
          </a:prstGeom>
          <a:solidFill>
            <a:srgbClr val="0070C0">
              <a:tint val="66000"/>
              <a:satMod val="160000"/>
            </a:srgbClr>
          </a:solidFill>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2000" b="1" u="sng" dirty="0" smtClean="0">
              <a:solidFill>
                <a:schemeClr val="tx1"/>
              </a:solidFill>
            </a:endParaRPr>
          </a:p>
          <a:p>
            <a:r>
              <a:rPr lang="sv-SE" sz="2000" b="1" u="sng" dirty="0" smtClean="0">
                <a:solidFill>
                  <a:schemeClr val="tx1"/>
                </a:solidFill>
              </a:rPr>
              <a:t>Experiment</a:t>
            </a:r>
            <a:endParaRPr lang="sv-SE" sz="2000" b="1" u="sng" dirty="0">
              <a:solidFill>
                <a:schemeClr val="tx1"/>
              </a:solidFill>
            </a:endParaRPr>
          </a:p>
          <a:p>
            <a:r>
              <a:rPr lang="sv-SE" sz="1600" dirty="0" smtClean="0">
                <a:solidFill>
                  <a:schemeClr val="tx1"/>
                </a:solidFill>
              </a:rPr>
              <a:t>Detta behöver du: </a:t>
            </a:r>
          </a:p>
          <a:p>
            <a:r>
              <a:rPr lang="sv-SE" sz="1600" dirty="0" smtClean="0">
                <a:solidFill>
                  <a:schemeClr val="tx1"/>
                </a:solidFill>
              </a:rPr>
              <a:t>Två skålar/baljor el akvarium, vatten,</a:t>
            </a:r>
            <a:r>
              <a:rPr lang="sv-SE" sz="1600" dirty="0">
                <a:solidFill>
                  <a:schemeClr val="tx1"/>
                </a:solidFill>
              </a:rPr>
              <a:t> </a:t>
            </a:r>
            <a:r>
              <a:rPr lang="sv-SE" sz="1600" dirty="0" smtClean="0">
                <a:solidFill>
                  <a:schemeClr val="tx1"/>
                </a:solidFill>
              </a:rPr>
              <a:t>salt, litermått, decilitermått, kraftigt papper, instruktion /ritning till vikning av båtar, muffinsformar, gem, skruvar, mynt mm</a:t>
            </a:r>
          </a:p>
          <a:p>
            <a:pPr algn="ctr"/>
            <a:endParaRPr lang="sv-SE" dirty="0"/>
          </a:p>
        </p:txBody>
      </p:sp>
      <p:sp>
        <p:nvSpPr>
          <p:cNvPr id="18" name="Rektangel 17"/>
          <p:cNvSpPr/>
          <p:nvPr/>
        </p:nvSpPr>
        <p:spPr>
          <a:xfrm>
            <a:off x="3861048" y="4716016"/>
            <a:ext cx="1872208" cy="3528392"/>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3500000" scaled="1"/>
            <a:tileRect/>
          </a:gradFill>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t>Ordbank:</a:t>
            </a:r>
          </a:p>
          <a:p>
            <a:pPr algn="ctr"/>
            <a:r>
              <a:rPr lang="sv-SE" dirty="0" smtClean="0"/>
              <a:t>Densitet</a:t>
            </a:r>
          </a:p>
          <a:p>
            <a:pPr algn="ctr"/>
            <a:r>
              <a:rPr lang="sv-SE" dirty="0" smtClean="0"/>
              <a:t>Temperatur</a:t>
            </a:r>
          </a:p>
          <a:p>
            <a:pPr algn="ctr"/>
            <a:r>
              <a:rPr lang="sv-SE" dirty="0" smtClean="0"/>
              <a:t>Kall/varm</a:t>
            </a:r>
          </a:p>
          <a:p>
            <a:pPr algn="ctr"/>
            <a:r>
              <a:rPr lang="sv-SE" dirty="0" smtClean="0"/>
              <a:t>Flyta/sjunka</a:t>
            </a:r>
          </a:p>
          <a:p>
            <a:pPr algn="ctr"/>
            <a:r>
              <a:rPr lang="sv-SE" dirty="0" smtClean="0"/>
              <a:t>Tyngd/vikt</a:t>
            </a:r>
          </a:p>
          <a:p>
            <a:pPr algn="ctr"/>
            <a:r>
              <a:rPr lang="sv-SE" dirty="0" smtClean="0"/>
              <a:t>Deciliter</a:t>
            </a:r>
          </a:p>
          <a:p>
            <a:pPr algn="ctr"/>
            <a:r>
              <a:rPr lang="sv-SE" dirty="0" smtClean="0"/>
              <a:t>Liter </a:t>
            </a:r>
          </a:p>
          <a:p>
            <a:pPr algn="ctr"/>
            <a:r>
              <a:rPr lang="sv-SE" dirty="0" smtClean="0"/>
              <a:t>Ritning</a:t>
            </a:r>
          </a:p>
          <a:p>
            <a:pPr algn="ctr"/>
            <a:r>
              <a:rPr lang="sv-SE" dirty="0" smtClean="0"/>
              <a:t>Molekyler</a:t>
            </a:r>
          </a:p>
          <a:p>
            <a:pPr algn="ctr"/>
            <a:r>
              <a:rPr lang="sv-SE" dirty="0" smtClean="0"/>
              <a:t>Storlek/massa</a:t>
            </a:r>
          </a:p>
          <a:p>
            <a:pPr algn="ctr"/>
            <a:r>
              <a:rPr lang="sv-SE" dirty="0" smtClean="0"/>
              <a:t>H2O</a:t>
            </a:r>
          </a:p>
          <a:p>
            <a:pPr algn="ctr"/>
            <a:endParaRPr lang="sv-SE" dirty="0" smtClean="0"/>
          </a:p>
        </p:txBody>
      </p:sp>
      <p:sp>
        <p:nvSpPr>
          <p:cNvPr id="19" name="Ned 18"/>
          <p:cNvSpPr/>
          <p:nvPr/>
        </p:nvSpPr>
        <p:spPr>
          <a:xfrm>
            <a:off x="1340768" y="3707904"/>
            <a:ext cx="432048" cy="504056"/>
          </a:xfrm>
          <a:prstGeom prst="downArrow">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0" name="Höger 19"/>
          <p:cNvSpPr/>
          <p:nvPr/>
        </p:nvSpPr>
        <p:spPr>
          <a:xfrm>
            <a:off x="4941168" y="8460432"/>
            <a:ext cx="978408" cy="484632"/>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4" name="Rektangel 23"/>
          <p:cNvSpPr/>
          <p:nvPr/>
        </p:nvSpPr>
        <p:spPr>
          <a:xfrm>
            <a:off x="188640" y="1187624"/>
            <a:ext cx="3600400" cy="5472608"/>
          </a:xfrm>
          <a:prstGeom prst="rect">
            <a:avLst/>
          </a:prstGeom>
          <a:solidFill>
            <a:srgbClr val="0070C0">
              <a:tint val="66000"/>
              <a:satMod val="16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sv-SE" dirty="0" smtClean="0"/>
          </a:p>
          <a:p>
            <a:pPr>
              <a:buFont typeface="Arial" pitchFamily="34" charset="0"/>
              <a:buChar char="•"/>
            </a:pPr>
            <a:endParaRPr lang="sv-SE" dirty="0"/>
          </a:p>
          <a:p>
            <a:pPr>
              <a:buFont typeface="Arial" pitchFamily="34" charset="0"/>
              <a:buChar char="•"/>
            </a:pPr>
            <a:endParaRPr lang="sv-SE" dirty="0" smtClean="0"/>
          </a:p>
          <a:p>
            <a:pPr>
              <a:buFont typeface="Arial" pitchFamily="34" charset="0"/>
              <a:buChar char="•"/>
            </a:pPr>
            <a:endParaRPr lang="sv-SE" dirty="0"/>
          </a:p>
          <a:p>
            <a:r>
              <a:rPr lang="sv-SE" dirty="0" smtClean="0"/>
              <a:t>               </a:t>
            </a:r>
          </a:p>
          <a:p>
            <a:pPr>
              <a:buFont typeface="Arial" pitchFamily="34" charset="0"/>
              <a:buChar char="•"/>
            </a:pPr>
            <a:endParaRPr lang="sv-SE" dirty="0" smtClean="0"/>
          </a:p>
          <a:p>
            <a:pPr>
              <a:buFont typeface="Arial" pitchFamily="34" charset="0"/>
              <a:buChar char="•"/>
            </a:pPr>
            <a:r>
              <a:rPr lang="sv-SE" sz="1600" b="1" dirty="0" smtClean="0">
                <a:solidFill>
                  <a:schemeClr val="tx1"/>
                </a:solidFill>
              </a:rPr>
              <a:t>Läs berättelsen om </a:t>
            </a:r>
            <a:r>
              <a:rPr lang="sv-SE" sz="1600" b="1" dirty="0" err="1" smtClean="0">
                <a:solidFill>
                  <a:schemeClr val="tx1"/>
                </a:solidFill>
              </a:rPr>
              <a:t>Plimsoll</a:t>
            </a:r>
            <a:r>
              <a:rPr lang="sv-SE" sz="1600" b="1" dirty="0" smtClean="0">
                <a:solidFill>
                  <a:schemeClr val="tx1"/>
                </a:solidFill>
              </a:rPr>
              <a:t> </a:t>
            </a:r>
          </a:p>
          <a:p>
            <a:pPr>
              <a:buFont typeface="Arial" pitchFamily="34" charset="0"/>
              <a:buChar char="•"/>
            </a:pPr>
            <a:r>
              <a:rPr lang="sv-SE" sz="1600" dirty="0" smtClean="0">
                <a:solidFill>
                  <a:schemeClr val="tx1"/>
                </a:solidFill>
              </a:rPr>
              <a:t>Prata med barnen om att </a:t>
            </a:r>
            <a:r>
              <a:rPr lang="sv-SE" sz="1600" dirty="0" err="1" smtClean="0">
                <a:solidFill>
                  <a:schemeClr val="tx1"/>
                </a:solidFill>
              </a:rPr>
              <a:t>Plimsoll</a:t>
            </a:r>
            <a:r>
              <a:rPr lang="sv-SE" sz="1600" dirty="0" smtClean="0">
                <a:solidFill>
                  <a:schemeClr val="tx1"/>
                </a:solidFill>
              </a:rPr>
              <a:t> upptäckte att det går att lasta mer om båten går i saltvatten och att vi ska göra ett experiment för att se om det stämmer.</a:t>
            </a:r>
          </a:p>
          <a:p>
            <a:pPr>
              <a:buFont typeface="Arial" pitchFamily="34" charset="0"/>
              <a:buChar char="•"/>
            </a:pPr>
            <a:r>
              <a:rPr lang="sv-SE" sz="1600" dirty="0" smtClean="0">
                <a:solidFill>
                  <a:schemeClr val="tx1"/>
                </a:solidFill>
              </a:rPr>
              <a:t>Ta fram instruktion för vikning av pappersbåt och kraftigt papper, vik båtarna, muffinsformar för yngre barn</a:t>
            </a:r>
          </a:p>
          <a:p>
            <a:pPr>
              <a:buFont typeface="Arial" pitchFamily="34" charset="0"/>
              <a:buChar char="•"/>
            </a:pPr>
            <a:r>
              <a:rPr lang="sv-SE" sz="1600" dirty="0" smtClean="0">
                <a:solidFill>
                  <a:schemeClr val="tx1"/>
                </a:solidFill>
              </a:rPr>
              <a:t>Tag fram övrigt material</a:t>
            </a:r>
          </a:p>
          <a:p>
            <a:pPr>
              <a:buFont typeface="Arial" pitchFamily="34" charset="0"/>
              <a:buChar char="•"/>
            </a:pPr>
            <a:r>
              <a:rPr lang="sv-SE" sz="1600" dirty="0" smtClean="0">
                <a:solidFill>
                  <a:schemeClr val="tx1"/>
                </a:solidFill>
              </a:rPr>
              <a:t>Låt barnen mäta upp vatten och salt i ett kärl (2 dl salt till 1 liter vatten)</a:t>
            </a:r>
          </a:p>
          <a:p>
            <a:pPr>
              <a:buFont typeface="Arial" pitchFamily="34" charset="0"/>
              <a:buChar char="•"/>
            </a:pPr>
            <a:r>
              <a:rPr lang="sv-SE" sz="1600" dirty="0" smtClean="0">
                <a:solidFill>
                  <a:schemeClr val="tx1"/>
                </a:solidFill>
              </a:rPr>
              <a:t>Fyll det andra enbart med vatten</a:t>
            </a:r>
          </a:p>
          <a:p>
            <a:pPr>
              <a:buFont typeface="Arial" pitchFamily="34" charset="0"/>
              <a:buChar char="•"/>
            </a:pPr>
            <a:r>
              <a:rPr lang="sv-SE" sz="1600" dirty="0" smtClean="0">
                <a:solidFill>
                  <a:schemeClr val="tx1"/>
                </a:solidFill>
              </a:rPr>
              <a:t>Lägg en båt i varje </a:t>
            </a:r>
          </a:p>
          <a:p>
            <a:pPr>
              <a:buFont typeface="Arial" pitchFamily="34" charset="0"/>
              <a:buChar char="•"/>
            </a:pPr>
            <a:r>
              <a:rPr lang="sv-SE" sz="1600" dirty="0" smtClean="0">
                <a:solidFill>
                  <a:schemeClr val="tx1"/>
                </a:solidFill>
              </a:rPr>
              <a:t>Räkna hur många gem du kan lägga i respektive  båt</a:t>
            </a:r>
          </a:p>
          <a:p>
            <a:pPr>
              <a:buFont typeface="Arial" pitchFamily="34" charset="0"/>
              <a:buChar char="•"/>
            </a:pPr>
            <a:r>
              <a:rPr lang="sv-SE" sz="1600" dirty="0" smtClean="0">
                <a:solidFill>
                  <a:schemeClr val="tx1"/>
                </a:solidFill>
              </a:rPr>
              <a:t>Tänk på att använda naturvetenskapliga ord i samtal med barnen</a:t>
            </a:r>
          </a:p>
          <a:p>
            <a:r>
              <a:rPr lang="sv-SE" sz="1600" dirty="0" smtClean="0">
                <a:solidFill>
                  <a:schemeClr val="tx1"/>
                </a:solidFill>
              </a:rPr>
              <a:t>(Tänk på att saltvattnet kan svida om man har sår på sina händer)</a:t>
            </a:r>
          </a:p>
          <a:p>
            <a:pPr>
              <a:buFont typeface="Arial" pitchFamily="34" charset="0"/>
              <a:buChar char="•"/>
            </a:pPr>
            <a:endParaRPr lang="sv-SE" sz="1600" dirty="0" smtClean="0"/>
          </a:p>
          <a:p>
            <a:pPr lvl="3">
              <a:buFont typeface="Arial" pitchFamily="34" charset="0"/>
              <a:buChar char="•"/>
            </a:pPr>
            <a:endParaRPr lang="sv-SE" sz="1600" dirty="0" smtClean="0"/>
          </a:p>
          <a:p>
            <a:endParaRPr lang="sv-SE" sz="1600" dirty="0" smtClean="0"/>
          </a:p>
          <a:p>
            <a:endParaRPr lang="sv-SE" sz="1600" i="1" dirty="0"/>
          </a:p>
          <a:p>
            <a:pPr>
              <a:buFont typeface="Arial" pitchFamily="34" charset="0"/>
              <a:buChar char="•"/>
            </a:pPr>
            <a:endParaRPr lang="sv-SE" sz="1600" dirty="0" smtClean="0"/>
          </a:p>
          <a:p>
            <a:endParaRPr lang="sv-SE" sz="1600" dirty="0" smtClean="0"/>
          </a:p>
          <a:p>
            <a:pPr algn="ctr"/>
            <a:endParaRPr lang="sv-SE" sz="1600" dirty="0"/>
          </a:p>
        </p:txBody>
      </p:sp>
      <p:sp>
        <p:nvSpPr>
          <p:cNvPr id="9" name="textruta 8"/>
          <p:cNvSpPr txBox="1"/>
          <p:nvPr/>
        </p:nvSpPr>
        <p:spPr>
          <a:xfrm>
            <a:off x="188640" y="827584"/>
            <a:ext cx="5760640" cy="338554"/>
          </a:xfrm>
          <a:prstGeom prst="rect">
            <a:avLst/>
          </a:prstGeom>
          <a:noFill/>
        </p:spPr>
        <p:txBody>
          <a:bodyPr wrap="square" rtlCol="0">
            <a:spAutoFit/>
          </a:bodyPr>
          <a:lstStyle/>
          <a:p>
            <a:r>
              <a:rPr lang="sv-SE" sz="1600" dirty="0" smtClean="0">
                <a:solidFill>
                  <a:schemeClr val="bg2">
                    <a:lumMod val="50000"/>
                  </a:schemeClr>
                </a:solidFill>
              </a:rPr>
              <a:t>Genom ett experiment med vatten försöker vi hitta svar.</a:t>
            </a:r>
            <a:endParaRPr lang="sv-SE" sz="1600" dirty="0">
              <a:solidFill>
                <a:schemeClr val="bg2">
                  <a:lumMod val="50000"/>
                </a:schemeClr>
              </a:solidFill>
            </a:endParaRPr>
          </a:p>
        </p:txBody>
      </p:sp>
      <p:sp>
        <p:nvSpPr>
          <p:cNvPr id="10" name="textruta 9"/>
          <p:cNvSpPr txBox="1"/>
          <p:nvPr/>
        </p:nvSpPr>
        <p:spPr>
          <a:xfrm>
            <a:off x="4005064" y="1619672"/>
            <a:ext cx="720080" cy="369332"/>
          </a:xfrm>
          <a:prstGeom prst="rect">
            <a:avLst/>
          </a:prstGeom>
          <a:noFill/>
        </p:spPr>
        <p:txBody>
          <a:bodyPr wrap="square" rtlCol="0">
            <a:spAutoFit/>
          </a:bodyPr>
          <a:lstStyle/>
          <a:p>
            <a:r>
              <a:rPr lang="sv-SE" dirty="0" smtClean="0">
                <a:solidFill>
                  <a:schemeClr val="bg2">
                    <a:lumMod val="50000"/>
                  </a:schemeClr>
                </a:solidFill>
              </a:rPr>
              <a:t>Tips!</a:t>
            </a:r>
            <a:endParaRPr lang="sv-SE" dirty="0">
              <a:solidFill>
                <a:schemeClr val="bg2">
                  <a:lumMod val="50000"/>
                </a:schemeClr>
              </a:solidFill>
            </a:endParaRPr>
          </a:p>
        </p:txBody>
      </p:sp>
      <p:sp>
        <p:nvSpPr>
          <p:cNvPr id="17" name="5-udd 16"/>
          <p:cNvSpPr/>
          <p:nvPr/>
        </p:nvSpPr>
        <p:spPr>
          <a:xfrm>
            <a:off x="3573016" y="1331640"/>
            <a:ext cx="3024336" cy="2880320"/>
          </a:xfrm>
          <a:prstGeom prst="star5">
            <a:avLst>
              <a:gd name="adj" fmla="val 22759"/>
              <a:gd name="hf" fmla="val 105146"/>
              <a:gd name="vf" fmla="val 110557"/>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effectLst>
            <a:glow rad="1397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tx1"/>
                </a:solidFill>
              </a:rPr>
              <a:t>Läs gärna igenom häftet innan ni börjar</a:t>
            </a:r>
            <a:endParaRPr lang="sv-SE" sz="1400" i="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ruta 1"/>
          <p:cNvSpPr txBox="1"/>
          <p:nvPr/>
        </p:nvSpPr>
        <p:spPr>
          <a:xfrm>
            <a:off x="116632" y="0"/>
            <a:ext cx="6552728" cy="7571303"/>
          </a:xfrm>
          <a:prstGeom prst="rect">
            <a:avLst/>
          </a:prstGeom>
          <a:noFill/>
        </p:spPr>
        <p:txBody>
          <a:bodyPr wrap="square" rtlCol="0">
            <a:spAutoFit/>
          </a:bodyPr>
          <a:lstStyle/>
          <a:p>
            <a:endParaRPr lang="sv-SE" sz="1200" dirty="0" smtClean="0"/>
          </a:p>
          <a:p>
            <a:endParaRPr lang="sv-SE" sz="1200" dirty="0" smtClean="0"/>
          </a:p>
          <a:p>
            <a:r>
              <a:rPr lang="sv-SE" sz="1200" dirty="0" smtClean="0"/>
              <a:t>Ett ämne med lägre densitet flyter på ett ämne med högre densitet.</a:t>
            </a:r>
          </a:p>
          <a:p>
            <a:r>
              <a:rPr lang="sv-SE" sz="1200" dirty="0" smtClean="0"/>
              <a:t>Vatten är ett av få ämnen som har lägre densitet i fast form än vid flytande form. Det är därför is flyter på vatten.</a:t>
            </a:r>
          </a:p>
          <a:p>
            <a:r>
              <a:rPr lang="sv-SE" sz="1200" dirty="0" smtClean="0"/>
              <a:t> </a:t>
            </a:r>
          </a:p>
          <a:p>
            <a:r>
              <a:rPr lang="sv-SE" sz="1200" dirty="0" smtClean="0"/>
              <a:t>Jordens dragningskraft (gravitationen) och vätskans lyftkraft motverkar varandra. Även ytspänningen påverkar lättare föremåls flytförmåga.</a:t>
            </a:r>
          </a:p>
          <a:p>
            <a:r>
              <a:rPr lang="sv-SE" sz="1200" dirty="0" smtClean="0"/>
              <a:t> </a:t>
            </a:r>
          </a:p>
          <a:p>
            <a:r>
              <a:rPr lang="sv-SE" sz="1200" dirty="0" smtClean="0"/>
              <a:t>Att stora tunga föremål som t.ex. en båt av järn kan flyta beror på att den kan tränga undan vatten som väger lika mycket som båten. Detta kallas Arkimedes princip – vätskan utövar en lyftkraft som svarar mot tyngden av den undanträngda vätskemängden  Om man formar en båt av modellera kan man få den att flyta, då har man lyckas tränga undan tillräckligt med vatten. Om man däremot kramar ihop den till en liten boll sjunker den som en sten.</a:t>
            </a:r>
          </a:p>
          <a:p>
            <a:endParaRPr lang="sv-SE" sz="1200" dirty="0" smtClean="0"/>
          </a:p>
          <a:p>
            <a:endParaRPr lang="sv-SE" sz="1200" dirty="0" smtClean="0"/>
          </a:p>
          <a:p>
            <a:endParaRPr lang="sv-SE" sz="1200" dirty="0" smtClean="0"/>
          </a:p>
          <a:p>
            <a:pPr lvl="0" fontAlgn="base">
              <a:spcBef>
                <a:spcPct val="0"/>
              </a:spcBef>
              <a:spcAft>
                <a:spcPct val="0"/>
              </a:spcAft>
            </a:pPr>
            <a:r>
              <a:rPr lang="sv-SE" sz="1400" dirty="0" smtClean="0">
                <a:latin typeface="+mj-lt"/>
                <a:ea typeface="Times New Roman" pitchFamily="18" charset="0"/>
              </a:rPr>
              <a:t>Barns föreställningar</a:t>
            </a:r>
          </a:p>
          <a:p>
            <a:pPr lvl="0" fontAlgn="base">
              <a:spcBef>
                <a:spcPct val="0"/>
              </a:spcBef>
              <a:spcAft>
                <a:spcPct val="0"/>
              </a:spcAft>
            </a:pPr>
            <a:endParaRPr lang="sv-SE" sz="1400" dirty="0" smtClean="0">
              <a:latin typeface="+mj-lt"/>
              <a:ea typeface="Times New Roman" pitchFamily="18" charset="0"/>
            </a:endParaRPr>
          </a:p>
          <a:p>
            <a:pPr lvl="0" fontAlgn="base">
              <a:spcBef>
                <a:spcPct val="0"/>
              </a:spcBef>
              <a:spcAft>
                <a:spcPct val="0"/>
              </a:spcAft>
            </a:pPr>
            <a:r>
              <a:rPr lang="sv-SE" sz="1200" dirty="0" smtClean="0">
                <a:latin typeface="+mj-lt"/>
                <a:ea typeface="Times New Roman" pitchFamily="18" charset="0"/>
              </a:rPr>
              <a:t>Några observationer från våra förskolor:</a:t>
            </a:r>
          </a:p>
          <a:p>
            <a:pPr lvl="0" eaLnBrk="0" fontAlgn="base" hangingPunct="0">
              <a:spcBef>
                <a:spcPct val="0"/>
              </a:spcBef>
              <a:spcAft>
                <a:spcPct val="0"/>
              </a:spcAft>
            </a:pPr>
            <a:r>
              <a:rPr lang="sv-SE" sz="1200" dirty="0" smtClean="0">
                <a:latin typeface="+mj-lt"/>
                <a:ea typeface="Times New Roman" pitchFamily="18" charset="0"/>
              </a:rPr>
              <a:t>Barn i 4-5 års åldern har förståelse för att t.ex. en sten sjunker men en pinne oftast flyter. De menar att tyngden påverkar flytförmåga. Men konstaterar att båtar kan flyta fast de är tunga och gjorda av plåt. En pojke menar att små pinnar flyter och stora sjunker för att de är så tunga. Barnen i gruppen var inte överens om när ett föremål flyter. Några menade att det sjönk när det låg under vattenytan och några menade att det fortfarande flöt då.</a:t>
            </a:r>
          </a:p>
          <a:p>
            <a:pPr lvl="0" eaLnBrk="0" fontAlgn="base" hangingPunct="0">
              <a:spcBef>
                <a:spcPct val="0"/>
              </a:spcBef>
              <a:spcAft>
                <a:spcPct val="0"/>
              </a:spcAft>
            </a:pPr>
            <a:endParaRPr lang="sv-SE" sz="1200" dirty="0" smtClean="0">
              <a:latin typeface="+mj-lt"/>
            </a:endParaRPr>
          </a:p>
          <a:p>
            <a:pPr lvl="0" eaLnBrk="0" fontAlgn="base" hangingPunct="0">
              <a:spcBef>
                <a:spcPct val="0"/>
              </a:spcBef>
              <a:spcAft>
                <a:spcPct val="0"/>
              </a:spcAft>
            </a:pPr>
            <a:r>
              <a:rPr lang="sv-SE" sz="1200" dirty="0" smtClean="0">
                <a:latin typeface="+mj-lt"/>
                <a:ea typeface="Times New Roman" pitchFamily="18" charset="0"/>
              </a:rPr>
              <a:t>En pojke, fyra år, la ner två </a:t>
            </a:r>
            <a:r>
              <a:rPr lang="sv-SE" sz="1200" dirty="0" err="1" smtClean="0">
                <a:latin typeface="+mj-lt"/>
                <a:ea typeface="Times New Roman" pitchFamily="18" charset="0"/>
              </a:rPr>
              <a:t>Duplo-klossar</a:t>
            </a:r>
            <a:r>
              <a:rPr lang="sv-SE" sz="1200" dirty="0" smtClean="0">
                <a:latin typeface="+mj-lt"/>
                <a:ea typeface="Times New Roman" pitchFamily="18" charset="0"/>
              </a:rPr>
              <a:t> i vattnet och de sjönk. Han tog upp dem, satte ihop dem och med förvåning såg han att nu flöt de. Den variabel han kunde iaktta var liten – stor, därför blev hans logiska slutsats att de flöt för att den var stor.</a:t>
            </a:r>
          </a:p>
          <a:p>
            <a:pPr lvl="0" eaLnBrk="0" fontAlgn="base" hangingPunct="0">
              <a:spcBef>
                <a:spcPct val="0"/>
              </a:spcBef>
              <a:spcAft>
                <a:spcPct val="0"/>
              </a:spcAft>
            </a:pPr>
            <a:endParaRPr lang="sv-SE" sz="1200" dirty="0" smtClean="0">
              <a:latin typeface="+mj-lt"/>
            </a:endParaRPr>
          </a:p>
          <a:p>
            <a:pPr lvl="0" eaLnBrk="0" fontAlgn="base" hangingPunct="0">
              <a:spcBef>
                <a:spcPct val="0"/>
              </a:spcBef>
              <a:spcAft>
                <a:spcPct val="0"/>
              </a:spcAft>
            </a:pPr>
            <a:r>
              <a:rPr lang="sv-SE" sz="1200" dirty="0" smtClean="0">
                <a:latin typeface="+mj-lt"/>
                <a:ea typeface="Times New Roman" pitchFamily="18" charset="0"/>
              </a:rPr>
              <a:t>En fem-åring visste att: ”En liten sak flyter, för vattnet är mycket tyngre än saken, men en liten sten sjunker för vattnet har inte så mycket kraft och stenen är liksom starkare.”</a:t>
            </a:r>
          </a:p>
          <a:p>
            <a:pPr lvl="0" eaLnBrk="0" fontAlgn="base" hangingPunct="0">
              <a:spcBef>
                <a:spcPct val="0"/>
              </a:spcBef>
              <a:spcAft>
                <a:spcPct val="0"/>
              </a:spcAft>
            </a:pPr>
            <a:endParaRPr lang="sv-SE" sz="1200" dirty="0" smtClean="0">
              <a:latin typeface="+mj-lt"/>
            </a:endParaRPr>
          </a:p>
          <a:p>
            <a:pPr lvl="0" eaLnBrk="0" fontAlgn="base" hangingPunct="0">
              <a:spcBef>
                <a:spcPct val="0"/>
              </a:spcBef>
              <a:spcAft>
                <a:spcPct val="0"/>
              </a:spcAft>
            </a:pPr>
            <a:r>
              <a:rPr lang="sv-SE" sz="1200" dirty="0" smtClean="0">
                <a:latin typeface="+mj-lt"/>
                <a:ea typeface="Times New Roman" pitchFamily="18" charset="0"/>
              </a:rPr>
              <a:t>Vid experiment med sött/salt vatten såg barnen att ”saltvattnet är starkt och trycker upp det” (sötvattnet)</a:t>
            </a:r>
          </a:p>
          <a:p>
            <a:pPr lvl="0" eaLnBrk="0" fontAlgn="base" hangingPunct="0">
              <a:spcBef>
                <a:spcPct val="0"/>
              </a:spcBef>
              <a:spcAft>
                <a:spcPct val="0"/>
              </a:spcAft>
            </a:pPr>
            <a:endParaRPr lang="sv-SE" sz="1200" dirty="0" smtClean="0">
              <a:latin typeface="+mj-lt"/>
              <a:ea typeface="Times New Roman" pitchFamily="18" charset="0"/>
            </a:endParaRPr>
          </a:p>
          <a:p>
            <a:pPr lvl="0" eaLnBrk="0" fontAlgn="base" hangingPunct="0">
              <a:spcBef>
                <a:spcPct val="0"/>
              </a:spcBef>
              <a:spcAft>
                <a:spcPct val="0"/>
              </a:spcAft>
            </a:pPr>
            <a:endParaRPr lang="sv-SE" sz="1200" dirty="0" smtClean="0">
              <a:latin typeface="+mj-lt"/>
              <a:ea typeface="Times New Roman" pitchFamily="18" charset="0"/>
            </a:endParaRPr>
          </a:p>
          <a:p>
            <a:pPr lvl="0" eaLnBrk="0" fontAlgn="base" hangingPunct="0">
              <a:spcBef>
                <a:spcPct val="0"/>
              </a:spcBef>
              <a:spcAft>
                <a:spcPct val="0"/>
              </a:spcAft>
            </a:pPr>
            <a:endParaRPr lang="sv-SE" sz="1200" dirty="0" smtClean="0">
              <a:latin typeface="+mj-lt"/>
            </a:endParaRPr>
          </a:p>
          <a:p>
            <a:pPr lvl="0" eaLnBrk="0" fontAlgn="base" hangingPunct="0">
              <a:spcBef>
                <a:spcPct val="0"/>
              </a:spcBef>
              <a:spcAft>
                <a:spcPct val="0"/>
              </a:spcAft>
            </a:pPr>
            <a:endParaRPr lang="sv-SE" sz="1200" dirty="0" smtClean="0">
              <a:latin typeface="+mj-lt"/>
            </a:endParaRPr>
          </a:p>
          <a:p>
            <a:endParaRPr lang="sv-SE" sz="1200" dirty="0" smtClean="0"/>
          </a:p>
        </p:txBody>
      </p:sp>
      <p:sp>
        <p:nvSpPr>
          <p:cNvPr id="3" name="Rektangel 2"/>
          <p:cNvSpPr/>
          <p:nvPr/>
        </p:nvSpPr>
        <p:spPr>
          <a:xfrm>
            <a:off x="116632" y="6516216"/>
            <a:ext cx="6408712" cy="1384995"/>
          </a:xfrm>
          <a:prstGeom prst="rect">
            <a:avLst/>
          </a:prstGeom>
        </p:spPr>
        <p:txBody>
          <a:bodyPr wrap="square">
            <a:spAutoFit/>
          </a:bodyPr>
          <a:lstStyle/>
          <a:p>
            <a:endParaRPr lang="sv-SE" sz="1200" dirty="0" smtClean="0"/>
          </a:p>
          <a:p>
            <a:r>
              <a:rPr lang="sv-SE" sz="1200" dirty="0" smtClean="0">
                <a:latin typeface="+mj-lt"/>
              </a:rPr>
              <a:t>Barnens nyfikenhet driver dem att upptäcka och skapa sig föreställningar om sin omvärld och där i barnens vardag ingår ju naturvetenskapen i högsta grad. Det är viktigt att vi finns med dem i deras upptäckande och kan fånga upp det, som de har skapat egna och personliga föreställningar om.  Det är fullt möjligt att deras egna föreställningar faktiskt är felaktiga rent naturvetenskapligt och då är det av yttersta vikt att vi pedagoger har kunskaper så att vi kan vara uppmärksamma på detta!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ktangel 1"/>
          <p:cNvSpPr/>
          <p:nvPr/>
        </p:nvSpPr>
        <p:spPr>
          <a:xfrm>
            <a:off x="188640" y="179512"/>
            <a:ext cx="6480720" cy="4524315"/>
          </a:xfrm>
          <a:prstGeom prst="rect">
            <a:avLst/>
          </a:prstGeom>
        </p:spPr>
        <p:txBody>
          <a:bodyPr wrap="square">
            <a:spAutoFit/>
          </a:bodyPr>
          <a:lstStyle/>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r>
              <a:rPr lang="sv-SE" sz="1200" dirty="0" smtClean="0"/>
              <a:t>Om vi erbjuder barnen en miljö där det finns goda möjligheter att få leka och bekanta sig med nytt material, att få experimentera på egen hand, skapar vi förutsättningar  för barnen att göra egna upptäckter och föreställningar som kan vara en hjälp för dem i  ett kommande arbete.  Om de har fått prova många ggr att </a:t>
            </a:r>
            <a:r>
              <a:rPr lang="sv-SE" sz="1200" dirty="0" err="1" smtClean="0"/>
              <a:t>tex</a:t>
            </a:r>
            <a:r>
              <a:rPr lang="sv-SE" sz="1200" dirty="0" smtClean="0"/>
              <a:t> leka med vatten ger det kanske en större möjlighet för dem att lyckas ställa en hypotes vid en ny undersökning, eftersom de då har fått möjlighet att tidigare skapa sig egna föreställningar. </a:t>
            </a:r>
          </a:p>
          <a:p>
            <a:r>
              <a:rPr lang="sv-SE" sz="1200" dirty="0" smtClean="0"/>
              <a:t> </a:t>
            </a:r>
          </a:p>
          <a:p>
            <a:r>
              <a:rPr lang="sv-SE" sz="1200" dirty="0" smtClean="0"/>
              <a:t>Om man ber barnen ställa en hypotes eller gissa vad som kommer att hända, så måste de fundera lite innan de utför  experimentet, vilket leder till att de reflekterar mer kring vad som händer. Det viktiga är inte att ha rätt eller fel, utan att först gissa, sedan pröva och till sist dra en slutsats av prövandet och försöka hitta en förklaring till varför det stämde eller inte. (K. Persson Gode)</a:t>
            </a:r>
          </a:p>
          <a:p>
            <a:endParaRPr lang="sv-SE" sz="1200" dirty="0" smtClean="0"/>
          </a:p>
          <a:p>
            <a:endParaRPr lang="sv-SE" sz="1200" dirty="0"/>
          </a:p>
        </p:txBody>
      </p:sp>
      <p:sp>
        <p:nvSpPr>
          <p:cNvPr id="3" name="Rektangel 2"/>
          <p:cNvSpPr/>
          <p:nvPr/>
        </p:nvSpPr>
        <p:spPr>
          <a:xfrm>
            <a:off x="188640" y="179512"/>
            <a:ext cx="6408712" cy="3139321"/>
          </a:xfrm>
          <a:prstGeom prst="rect">
            <a:avLst/>
          </a:prstGeom>
        </p:spPr>
        <p:txBody>
          <a:bodyPr wrap="square">
            <a:spAutoFit/>
          </a:bodyPr>
          <a:lstStyle/>
          <a:p>
            <a:endParaRPr lang="sv-SE" sz="1200" dirty="0" smtClean="0"/>
          </a:p>
          <a:p>
            <a:r>
              <a:rPr lang="sv-SE" sz="1200" dirty="0" smtClean="0"/>
              <a:t>(Fortsättning Barns föreställningar... )</a:t>
            </a:r>
          </a:p>
          <a:p>
            <a:endParaRPr lang="sv-SE" sz="1200" dirty="0" smtClean="0"/>
          </a:p>
          <a:p>
            <a:r>
              <a:rPr lang="sv-SE" sz="1200" dirty="0" smtClean="0"/>
              <a:t>Först måste vi försöka förstå de föreställningar de har och utifrån dem visa dem möjliga vägar att komma vidare. Osborne i </a:t>
            </a:r>
            <a:r>
              <a:rPr lang="sv-SE" sz="1200" dirty="0" err="1" smtClean="0"/>
              <a:t>Harlen</a:t>
            </a:r>
            <a:r>
              <a:rPr lang="sv-SE" sz="1200" dirty="0" smtClean="0"/>
              <a:t> (1996): </a:t>
            </a:r>
            <a:r>
              <a:rPr lang="sv-SE" sz="1200" i="1" dirty="0" smtClean="0"/>
              <a:t>" </a:t>
            </a:r>
            <a:r>
              <a:rPr lang="sv-SE" sz="1200" dirty="0" smtClean="0"/>
              <a:t>Om läraren inte lägger ner särskild omsorg på att komma underfund med barnens tidigare idéer och tankegångar och vidtar noga övervägda steg för att hjälpa dem att ompröva de gamla idéerna och prova nya, visar dessa icke-vetenskapliga idéer en tendens att bli bestående och spärra vägen för de vetenskapligt godtagbara begreppen". (s 111).</a:t>
            </a:r>
          </a:p>
          <a:p>
            <a:endParaRPr lang="sv-SE" sz="1200" i="1" dirty="0" smtClean="0"/>
          </a:p>
          <a:p>
            <a:endParaRPr lang="sv-SE" sz="1200" i="1" dirty="0" smtClean="0"/>
          </a:p>
          <a:p>
            <a:endParaRPr lang="sv-SE" sz="1200" i="1" dirty="0" smtClean="0"/>
          </a:p>
          <a:p>
            <a:endParaRPr lang="sv-SE" sz="1200" i="1" dirty="0" smtClean="0"/>
          </a:p>
          <a:p>
            <a:endParaRPr lang="sv-SE" sz="1200" i="1" dirty="0" smtClean="0"/>
          </a:p>
          <a:p>
            <a:endParaRPr lang="sv-SE" sz="1200" dirty="0" smtClean="0"/>
          </a:p>
          <a:p>
            <a:r>
              <a:rPr lang="sv-SE" i="1" dirty="0" smtClean="0"/>
              <a:t> </a:t>
            </a:r>
            <a:endParaRPr lang="sv-SE" dirty="0" smtClean="0"/>
          </a:p>
        </p:txBody>
      </p:sp>
      <p:sp>
        <p:nvSpPr>
          <p:cNvPr id="4" name="Rektangel 3"/>
          <p:cNvSpPr/>
          <p:nvPr/>
        </p:nvSpPr>
        <p:spPr>
          <a:xfrm>
            <a:off x="188640" y="4355976"/>
            <a:ext cx="6336704" cy="3416320"/>
          </a:xfrm>
          <a:prstGeom prst="rect">
            <a:avLst/>
          </a:prstGeom>
        </p:spPr>
        <p:txBody>
          <a:bodyPr wrap="square">
            <a:spAutoFit/>
          </a:bodyPr>
          <a:lstStyle/>
          <a:p>
            <a:r>
              <a:rPr lang="sv-SE" sz="1200" dirty="0" smtClean="0"/>
              <a:t>Sjöberg skriver att enligt Piaget är barns ”förklaringar” på det </a:t>
            </a:r>
            <a:r>
              <a:rPr lang="sv-SE" sz="1200" dirty="0" err="1" smtClean="0"/>
              <a:t>preoperationella</a:t>
            </a:r>
            <a:r>
              <a:rPr lang="sv-SE" sz="1200" dirty="0" smtClean="0"/>
              <a:t> stadiet (2-7år) ganska olika vuxnas. De kan ibland betecknas som ”magiska”, att världen bara är som den är, och inte behöver någon förklaring. Eller så kan ett fenomen förklaras att det är skapat så att vissa saker bara händer. T.ex. att båtar flyter och flugor flyger för att de är skapade att göra det. Förklaringar kan också vara teologiska – förklarar händelser genom att de har ett mål eller en avsikt. Stenen sjunker för att den har som mål att ligga på bottnen, det är naturligt för stenar.</a:t>
            </a:r>
          </a:p>
          <a:p>
            <a:r>
              <a:rPr lang="sv-SE" sz="1200" dirty="0" smtClean="0"/>
              <a:t> </a:t>
            </a:r>
          </a:p>
          <a:p>
            <a:r>
              <a:rPr lang="sv-SE" sz="1200" dirty="0" smtClean="0"/>
              <a:t>Konstruktivismen menar att barn och även vuxna tolkar och förstår verkligheten utifrån olika teorier och föreställningar. Tanken är att alla människor gör sina egna föreställningar och gör mentala modeller av den sociala och fysiska verkligheten. Därför är vår förmåga till logiskt tänkande avhängig den kunskap och erfarenhet vi har inom olika områden. En konstruktivistisk utgångspunkt är att man måste börja där eleven befinner sig. Man måste bygga på deras tidigare erfarenheter och kunskaper för att för att kunna konstruera nya kunskaper. (Sjöberg, S. 2000)</a:t>
            </a:r>
          </a:p>
          <a:p>
            <a:endParaRPr lang="sv-SE" sz="1200" dirty="0" smtClean="0"/>
          </a:p>
          <a:p>
            <a:endParaRPr lang="sv-SE" sz="1200" dirty="0" smtClean="0"/>
          </a:p>
          <a:p>
            <a:endParaRPr lang="sv-SE" sz="12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ruta 1"/>
          <p:cNvSpPr txBox="1"/>
          <p:nvPr/>
        </p:nvSpPr>
        <p:spPr>
          <a:xfrm>
            <a:off x="404664" y="3347864"/>
            <a:ext cx="6120680" cy="6186309"/>
          </a:xfrm>
          <a:prstGeom prst="rect">
            <a:avLst/>
          </a:prstGeom>
          <a:noFill/>
        </p:spPr>
        <p:txBody>
          <a:bodyPr wrap="square" rtlCol="0">
            <a:spAutoFit/>
          </a:bodyPr>
          <a:lstStyle/>
          <a:p>
            <a:endParaRPr lang="sv-SE" sz="1200" dirty="0" smtClean="0"/>
          </a:p>
          <a:p>
            <a:endParaRPr lang="sv-SE" sz="1200" dirty="0" smtClean="0"/>
          </a:p>
          <a:p>
            <a:endParaRPr lang="sv-SE" sz="1200" dirty="0" smtClean="0"/>
          </a:p>
          <a:p>
            <a:r>
              <a:rPr lang="sv-SE" sz="1200" dirty="0" smtClean="0"/>
              <a:t>Från en artikel som David E Penner och David Klahr skrivit 1996:</a:t>
            </a:r>
          </a:p>
          <a:p>
            <a:r>
              <a:rPr lang="sv-SE" sz="1200" dirty="0" smtClean="0"/>
              <a:t>”Meny investigators (Piaget, 1930/1972; Piaget &amp; Inhelder, 1942/1974; Smith, Carey, &amp; Wiser, 1985; Smith, Snir, &amp; Grosslight, 1992) have argued that density concepts emerge from an initial undifferentiated weight-density concept. This conflation of weight and density is reflected in </a:t>
            </a:r>
            <a:r>
              <a:rPr lang="sv-SE" sz="1200" dirty="0" err="1" smtClean="0"/>
              <a:t>children´s</a:t>
            </a:r>
            <a:r>
              <a:rPr lang="sv-SE" sz="1200" dirty="0" smtClean="0"/>
              <a:t> use of the label ”heavy” to refer variously to ”heavy for them, heavy for objects of its type, or heavy for its size” (Smith et al, 1992, 224) Smith et al. (1985) concluded that children come to differentiate weight and density between the ages of 8 and 10.” (Penner and Klahr 2710, 2711.)</a:t>
            </a:r>
          </a:p>
          <a:p>
            <a:endParaRPr lang="sv-SE" sz="1200" dirty="0" smtClean="0"/>
          </a:p>
          <a:p>
            <a:r>
              <a:rPr lang="sv-SE" sz="1200" dirty="0" smtClean="0"/>
              <a:t>De säger bl a att barn använder ordet ”tung” med variation. Det kan vara tungt för dem eller tungt för typen av objekt eller tungt för sin storlek. Vidare skriver de att barn kan skilja på vikt och densitet först i 8-10 års åldern.</a:t>
            </a:r>
          </a:p>
          <a:p>
            <a:endParaRPr lang="sv-SE" sz="1200" dirty="0" smtClean="0"/>
          </a:p>
          <a:p>
            <a:r>
              <a:rPr lang="sv-SE" sz="1200" dirty="0" smtClean="0"/>
              <a:t>Artikeln fortsätter med: ”Recently, However, Kohn (1993) argued that children demonstrate a differentiated density concept around age 5. Kohn had 3 through 5-year-olds and adults predict whether or not objects would sink och float. Four- and 5-year-olds and the adults accurately predicted the outcome för very low- and high-density objects. In contrast, the 3-year-olds responded inconsistently throughout the study. Kohn concluded that although 4- and 5-year-olds do not have a formal understanding of density, they do demonstrate an intuitive understanding that, in questions of buoyancy, what matters is object density.” (Penner and Klahr 2711) </a:t>
            </a:r>
          </a:p>
          <a:p>
            <a:endParaRPr lang="sv-SE" sz="1200" dirty="0" smtClean="0"/>
          </a:p>
          <a:p>
            <a:r>
              <a:rPr lang="sv-SE" sz="1200" dirty="0" smtClean="0"/>
              <a:t>Lite senare menar alltså Kohn i sin undersökning att barn vid 4-5 års åldern kan förstå vad som flyter och sjunker utan att ha en formell förståelse för densitet. Barn som var i 3-års åldern gissade och svarade slumpmässigt rätt.</a:t>
            </a:r>
            <a:r>
              <a:rPr lang="sv-SE" sz="1200" b="1" dirty="0" smtClean="0"/>
              <a:t> </a:t>
            </a:r>
            <a:endParaRPr lang="sv-SE" sz="1200" dirty="0" smtClean="0"/>
          </a:p>
          <a:p>
            <a:endParaRPr lang="sv-SE" sz="1200" dirty="0" smtClean="0"/>
          </a:p>
          <a:p>
            <a:endParaRPr lang="sv-SE" sz="1200" dirty="0" smtClean="0"/>
          </a:p>
          <a:p>
            <a:endParaRPr lang="sv-SE" sz="1200" dirty="0" smtClean="0"/>
          </a:p>
          <a:p>
            <a:endParaRPr lang="sv-SE" sz="1200" dirty="0"/>
          </a:p>
        </p:txBody>
      </p:sp>
      <p:sp>
        <p:nvSpPr>
          <p:cNvPr id="3" name="textruta 2"/>
          <p:cNvSpPr txBox="1"/>
          <p:nvPr/>
        </p:nvSpPr>
        <p:spPr>
          <a:xfrm>
            <a:off x="404664" y="323528"/>
            <a:ext cx="6120680" cy="3416320"/>
          </a:xfrm>
          <a:prstGeom prst="rect">
            <a:avLst/>
          </a:prstGeom>
          <a:noFill/>
        </p:spPr>
        <p:txBody>
          <a:bodyPr wrap="square" rtlCol="0">
            <a:spAutoFit/>
          </a:bodyPr>
          <a:lstStyle/>
          <a:p>
            <a:r>
              <a:rPr lang="sv-SE" sz="1200" dirty="0" smtClean="0"/>
              <a:t>(Fortsättning barns föreställningar)</a:t>
            </a:r>
          </a:p>
          <a:p>
            <a:endParaRPr lang="sv-SE" sz="1200" dirty="0" smtClean="0"/>
          </a:p>
          <a:p>
            <a:endParaRPr lang="sv-SE" sz="1200" dirty="0" smtClean="0"/>
          </a:p>
          <a:p>
            <a:r>
              <a:rPr lang="sv-SE" sz="1200" dirty="0" smtClean="0"/>
              <a:t>Inger Holmberg hänvisar i sin rapport(uppsats 3.doc.”Lärarstuderandes kunskaper om Densitet") till Guy </a:t>
            </a:r>
            <a:r>
              <a:rPr lang="sv-SE" sz="1200" dirty="0" err="1" smtClean="0"/>
              <a:t>Claxton</a:t>
            </a:r>
            <a:r>
              <a:rPr lang="sv-SE" sz="1200" dirty="0" smtClean="0"/>
              <a:t> som menar att barn många gånger har situationsbundna teorier. Han grupperar dem i tre grupper: "Gut"-, "</a:t>
            </a:r>
            <a:r>
              <a:rPr lang="sv-SE" sz="1200" dirty="0" err="1" smtClean="0"/>
              <a:t>Lay</a:t>
            </a:r>
            <a:r>
              <a:rPr lang="sv-SE" sz="1200" dirty="0" smtClean="0"/>
              <a:t>"-, och "School" Science. "Gut Science" står för de förklaringsmodeller som barnen får till sig av omgivningen genom erfarenheter i vardagslivet. "</a:t>
            </a:r>
            <a:r>
              <a:rPr lang="sv-SE" sz="1200" dirty="0" err="1" smtClean="0"/>
              <a:t>Lay</a:t>
            </a:r>
            <a:r>
              <a:rPr lang="sv-SE" sz="1200" dirty="0" smtClean="0"/>
              <a:t> Science står för den information som kommer från media, böcker och samtal. Och slutligen "School Science är de teorier som man får till sig i skolan. De kan upplevas skilda från verkligheten och svåra att koppla till tidigare erfarenheter. För att barnet ska kunna tillgodogöra sig ny kunskap måste det kunna koppla de nya teorierna till de gamla och även kunna ändra sina tidigare teorier till nya mer troliga. Det blir svårt att använda sig av inlärda teorier, om man inte integrerat dem till de gamla, i vardagslivet.</a:t>
            </a:r>
          </a:p>
          <a:p>
            <a:r>
              <a:rPr lang="sv-SE" sz="1200" dirty="0" smtClean="0"/>
              <a:t> </a:t>
            </a:r>
          </a:p>
          <a:p>
            <a:r>
              <a:rPr lang="sv-SE" sz="1200" dirty="0" smtClean="0"/>
              <a:t>Hon refererar också till vad  C. Smith m.fl. har kommit fram till när de studerat barn i 5-7års ålder. I den åldern kan barnen börja förstå att både tyngd och storlek på föremålet påverkar dess flytförmåga.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ruta 1"/>
          <p:cNvSpPr txBox="1"/>
          <p:nvPr/>
        </p:nvSpPr>
        <p:spPr>
          <a:xfrm>
            <a:off x="548680" y="395536"/>
            <a:ext cx="5904656" cy="5478423"/>
          </a:xfrm>
          <a:prstGeom prst="rect">
            <a:avLst/>
          </a:prstGeom>
          <a:noFill/>
        </p:spPr>
        <p:txBody>
          <a:bodyPr wrap="square" rtlCol="0">
            <a:spAutoFit/>
          </a:bodyPr>
          <a:lstStyle/>
          <a:p>
            <a:r>
              <a:rPr lang="sv-SE" sz="1400" dirty="0" smtClean="0"/>
              <a:t>Referenser</a:t>
            </a:r>
          </a:p>
          <a:p>
            <a:endParaRPr lang="sv-SE" dirty="0" smtClean="0"/>
          </a:p>
          <a:p>
            <a:r>
              <a:rPr lang="sv-SE" sz="1200" dirty="0" err="1" smtClean="0">
                <a:hlinkClick r:id="rId2"/>
              </a:rPr>
              <a:t>www.wikipedia.org</a:t>
            </a:r>
            <a:r>
              <a:rPr lang="sv-SE" sz="1200" dirty="0" smtClean="0"/>
              <a:t>  </a:t>
            </a:r>
          </a:p>
          <a:p>
            <a:r>
              <a:rPr lang="sv-SE" sz="1200" dirty="0" smtClean="0"/>
              <a:t> </a:t>
            </a:r>
            <a:r>
              <a:rPr lang="sv-SE" sz="1200" dirty="0" err="1" smtClean="0">
                <a:hlinkClick r:id="rId3"/>
              </a:rPr>
              <a:t>www.resandemannen.se</a:t>
            </a:r>
            <a:endParaRPr lang="sv-SE" sz="1200" dirty="0" smtClean="0"/>
          </a:p>
          <a:p>
            <a:r>
              <a:rPr lang="sv-SE" sz="1200" dirty="0" err="1" smtClean="0">
                <a:hlinkClick r:id="rId4"/>
              </a:rPr>
              <a:t>www.forskoleforum.se</a:t>
            </a:r>
            <a:r>
              <a:rPr lang="sv-SE" sz="1200" dirty="0" smtClean="0"/>
              <a:t>  </a:t>
            </a:r>
          </a:p>
          <a:p>
            <a:r>
              <a:rPr lang="sv-SE" sz="1200" dirty="0" smtClean="0"/>
              <a:t>Läroplan för förskolan </a:t>
            </a:r>
            <a:r>
              <a:rPr lang="sv-SE" sz="1200" dirty="0" err="1" smtClean="0"/>
              <a:t>Lpfö</a:t>
            </a:r>
            <a:r>
              <a:rPr lang="sv-SE" sz="1200" dirty="0" smtClean="0"/>
              <a:t> 98 (Reviderad 2010)</a:t>
            </a:r>
          </a:p>
          <a:p>
            <a:r>
              <a:rPr lang="sv-SE" sz="1200" dirty="0" smtClean="0"/>
              <a:t>Hamrin, M; </a:t>
            </a:r>
            <a:r>
              <a:rPr lang="sv-SE" sz="1200" dirty="0" err="1" smtClean="0"/>
              <a:t>Norquist</a:t>
            </a:r>
            <a:r>
              <a:rPr lang="sv-SE" sz="1200" dirty="0" smtClean="0"/>
              <a:t>, P (2005). </a:t>
            </a:r>
            <a:r>
              <a:rPr lang="sv-SE" sz="1200" i="1" dirty="0" smtClean="0"/>
              <a:t>Fysik i </a:t>
            </a:r>
            <a:r>
              <a:rPr lang="sv-SE" sz="1200" i="1" dirty="0" err="1" smtClean="0"/>
              <a:t>vardagen-</a:t>
            </a:r>
            <a:r>
              <a:rPr lang="sv-SE" sz="1200" i="1" dirty="0" smtClean="0"/>
              <a:t> 257 vardagsmysterier avslöjade över en kopp kaffe</a:t>
            </a:r>
            <a:r>
              <a:rPr lang="sv-SE" sz="1200" dirty="0" smtClean="0"/>
              <a:t>. Studentlitteratur.</a:t>
            </a:r>
          </a:p>
          <a:p>
            <a:r>
              <a:rPr lang="sv-SE" sz="1200" dirty="0" err="1" smtClean="0"/>
              <a:t>Harlen</a:t>
            </a:r>
            <a:r>
              <a:rPr lang="sv-SE" sz="1200" dirty="0" smtClean="0"/>
              <a:t>. W. (2000). </a:t>
            </a:r>
            <a:r>
              <a:rPr lang="sv-SE" sz="1200" i="1" dirty="0" smtClean="0"/>
              <a:t>Våga språnget!) Om att undervisa barn i naturvetenskapliga ämnen. </a:t>
            </a:r>
            <a:r>
              <a:rPr lang="sv-SE" sz="1200" dirty="0" smtClean="0"/>
              <a:t>Almquist &amp;</a:t>
            </a:r>
            <a:r>
              <a:rPr lang="sv-SE" sz="1200" dirty="0" err="1" smtClean="0"/>
              <a:t>Viksell:Stockholm</a:t>
            </a:r>
            <a:endParaRPr lang="sv-SE" sz="1200" dirty="0" smtClean="0"/>
          </a:p>
          <a:p>
            <a:r>
              <a:rPr lang="sv-SE" sz="1200" dirty="0" smtClean="0"/>
              <a:t>Elfström, </a:t>
            </a:r>
            <a:r>
              <a:rPr lang="sv-SE" sz="1200" dirty="0" err="1" smtClean="0"/>
              <a:t>I.,Nilsson</a:t>
            </a:r>
            <a:r>
              <a:rPr lang="sv-SE" sz="1200" dirty="0" smtClean="0"/>
              <a:t>, B., </a:t>
            </a:r>
            <a:r>
              <a:rPr lang="sv-SE" sz="1200" dirty="0" err="1" smtClean="0"/>
              <a:t>Sterner,L</a:t>
            </a:r>
            <a:r>
              <a:rPr lang="sv-SE" sz="1200" dirty="0" smtClean="0"/>
              <a:t>.,&amp; </a:t>
            </a:r>
            <a:r>
              <a:rPr lang="sv-SE" sz="1200" dirty="0" err="1" smtClean="0"/>
              <a:t>Wehner-Godée</a:t>
            </a:r>
            <a:r>
              <a:rPr lang="sv-SE" sz="1200" dirty="0" smtClean="0"/>
              <a:t>, C. (2009). </a:t>
            </a:r>
            <a:r>
              <a:rPr lang="sv-SE" sz="1200" i="1" dirty="0" smtClean="0"/>
              <a:t>Barn och naturvetenskap- upptäcka, utforska,</a:t>
            </a:r>
            <a:r>
              <a:rPr lang="sv-SE" sz="1200" dirty="0" smtClean="0"/>
              <a:t> lära. Stockholm: Liber. ISBN 9789147084227</a:t>
            </a:r>
          </a:p>
          <a:p>
            <a:r>
              <a:rPr lang="sv-SE" sz="1200" dirty="0" err="1" smtClean="0"/>
              <a:t>M.H.Sträng</a:t>
            </a:r>
            <a:r>
              <a:rPr lang="sv-SE" sz="1200" dirty="0" smtClean="0"/>
              <a:t>, S. Persson (2003). </a:t>
            </a:r>
            <a:r>
              <a:rPr lang="sv-SE" sz="1200" i="1" dirty="0" smtClean="0"/>
              <a:t>Små barns stigar i omvärlden.</a:t>
            </a:r>
          </a:p>
          <a:p>
            <a:r>
              <a:rPr lang="sv-SE" sz="1200" dirty="0" smtClean="0"/>
              <a:t>K. </a:t>
            </a:r>
            <a:r>
              <a:rPr lang="sv-SE" sz="1200" dirty="0" err="1" smtClean="0"/>
              <a:t>Persson-Gode</a:t>
            </a:r>
            <a:r>
              <a:rPr lang="sv-SE" sz="1200" dirty="0" smtClean="0"/>
              <a:t>. (2008). </a:t>
            </a:r>
            <a:r>
              <a:rPr lang="sv-SE" sz="1200" i="1" dirty="0" smtClean="0"/>
              <a:t>Upptäck Naturvetenskap i förskolan. </a:t>
            </a:r>
            <a:r>
              <a:rPr lang="sv-SE" sz="1200" dirty="0" smtClean="0"/>
              <a:t>Natur och kultur, Stockholm.</a:t>
            </a:r>
          </a:p>
          <a:p>
            <a:r>
              <a:rPr lang="sv-SE" sz="1200" dirty="0" smtClean="0"/>
              <a:t>K. Lagerholm. (2009). </a:t>
            </a:r>
            <a:r>
              <a:rPr lang="sv-SE" sz="1200" i="1" dirty="0" smtClean="0"/>
              <a:t>Naturvetenskapliga experiment för yngre barn. </a:t>
            </a:r>
          </a:p>
          <a:p>
            <a:pPr marL="228600" indent="-228600">
              <a:buAutoNum type="alphaUcPeriod"/>
            </a:pPr>
            <a:r>
              <a:rPr lang="sv-SE" sz="1200" dirty="0" smtClean="0"/>
              <a:t>Gunnarsson, K. Södergren. (2008). </a:t>
            </a:r>
            <a:r>
              <a:rPr lang="sv-SE" sz="1200" i="1" dirty="0" smtClean="0"/>
              <a:t>Bertas experimentbok.</a:t>
            </a:r>
          </a:p>
          <a:p>
            <a:pPr marL="228600" indent="-228600"/>
            <a:r>
              <a:rPr lang="sv-SE" sz="1200" dirty="0" smtClean="0"/>
              <a:t>Sjöberg, </a:t>
            </a:r>
            <a:r>
              <a:rPr lang="sv-SE" sz="1200" dirty="0" err="1" smtClean="0"/>
              <a:t>Ekstig</a:t>
            </a:r>
            <a:r>
              <a:rPr lang="sv-SE" sz="1200" dirty="0" smtClean="0"/>
              <a:t>. (2003). </a:t>
            </a:r>
            <a:r>
              <a:rPr lang="sv-SE" sz="1200" i="1" dirty="0" smtClean="0"/>
              <a:t>Puls Fysik för grundskolans senare del.</a:t>
            </a:r>
          </a:p>
          <a:p>
            <a:r>
              <a:rPr lang="sv-SE" sz="1200" dirty="0" smtClean="0"/>
              <a:t>Persson, H. (2009). </a:t>
            </a:r>
            <a:r>
              <a:rPr lang="sv-SE" sz="1200" i="1" dirty="0" smtClean="0"/>
              <a:t>Russinhissen. Enkla experiment i fysik och kem</a:t>
            </a:r>
            <a:r>
              <a:rPr lang="sv-SE" sz="1200" dirty="0" smtClean="0"/>
              <a:t>i: Ljungbergs tryckeri AB: Klippan.</a:t>
            </a:r>
          </a:p>
          <a:p>
            <a:r>
              <a:rPr lang="sv-SE" sz="1200" dirty="0" smtClean="0"/>
              <a:t>S. Sjöberg. (2000). </a:t>
            </a:r>
            <a:r>
              <a:rPr lang="sv-SE" sz="1200" i="1" dirty="0" smtClean="0"/>
              <a:t>Naturvetenskap som allmänbildning – en kritisk ämnesdidaktik</a:t>
            </a:r>
            <a:r>
              <a:rPr lang="sv-SE" sz="1200" dirty="0" smtClean="0"/>
              <a:t>.</a:t>
            </a:r>
          </a:p>
          <a:p>
            <a:r>
              <a:rPr lang="sv-SE" sz="1200" dirty="0" smtClean="0"/>
              <a:t>D. E. </a:t>
            </a:r>
            <a:r>
              <a:rPr lang="sv-SE" sz="1200" dirty="0" err="1" smtClean="0"/>
              <a:t>Pennar</a:t>
            </a:r>
            <a:r>
              <a:rPr lang="sv-SE" sz="1200" dirty="0" smtClean="0"/>
              <a:t>, D. </a:t>
            </a:r>
            <a:r>
              <a:rPr lang="sv-SE" sz="1200" dirty="0" err="1" smtClean="0"/>
              <a:t>Klahr</a:t>
            </a:r>
            <a:r>
              <a:rPr lang="sv-SE" sz="1200" dirty="0" smtClean="0"/>
              <a:t>. (1996). </a:t>
            </a:r>
            <a:r>
              <a:rPr lang="sv-SE" sz="1200" i="1" dirty="0" smtClean="0"/>
              <a:t>The Interaction of </a:t>
            </a:r>
            <a:r>
              <a:rPr lang="sv-SE" sz="1200" i="1" dirty="0" err="1" smtClean="0"/>
              <a:t>Domain-Specific</a:t>
            </a:r>
            <a:r>
              <a:rPr lang="sv-SE" sz="1200" i="1" dirty="0" smtClean="0"/>
              <a:t> </a:t>
            </a:r>
            <a:r>
              <a:rPr lang="sv-SE" sz="1200" i="1" dirty="0" err="1" smtClean="0"/>
              <a:t>Knowledge</a:t>
            </a:r>
            <a:r>
              <a:rPr lang="sv-SE" sz="1200" i="1" dirty="0" smtClean="0"/>
              <a:t> and </a:t>
            </a:r>
            <a:r>
              <a:rPr lang="sv-SE" sz="1200" i="1" dirty="0" err="1" smtClean="0"/>
              <a:t>Domain-General</a:t>
            </a:r>
            <a:r>
              <a:rPr lang="sv-SE" sz="1200" i="1" dirty="0" smtClean="0"/>
              <a:t> Discovery </a:t>
            </a:r>
            <a:r>
              <a:rPr lang="sv-SE" sz="1200" i="1" dirty="0" err="1" smtClean="0"/>
              <a:t>Strategies</a:t>
            </a:r>
            <a:r>
              <a:rPr lang="sv-SE" sz="1200" i="1" dirty="0" smtClean="0"/>
              <a:t>: A </a:t>
            </a:r>
            <a:r>
              <a:rPr lang="sv-SE" sz="1200" i="1" dirty="0" err="1" smtClean="0"/>
              <a:t>Study</a:t>
            </a:r>
            <a:r>
              <a:rPr lang="sv-SE" sz="1200" i="1" dirty="0" smtClean="0"/>
              <a:t> With </a:t>
            </a:r>
            <a:r>
              <a:rPr lang="sv-SE" sz="1200" i="1" dirty="0" err="1" smtClean="0"/>
              <a:t>Sinking</a:t>
            </a:r>
            <a:r>
              <a:rPr lang="sv-SE" sz="1200" i="1" dirty="0" smtClean="0"/>
              <a:t> </a:t>
            </a:r>
            <a:r>
              <a:rPr lang="sv-SE" sz="1200" i="1" dirty="0" err="1" smtClean="0"/>
              <a:t>Objects</a:t>
            </a:r>
            <a:r>
              <a:rPr lang="sv-SE" sz="1200" i="1" dirty="0" smtClean="0"/>
              <a:t>.</a:t>
            </a:r>
          </a:p>
          <a:p>
            <a:r>
              <a:rPr lang="sv-SE" sz="1200" dirty="0" smtClean="0"/>
              <a:t>I. Holmberg. Uppsats3.doc.</a:t>
            </a:r>
          </a:p>
          <a:p>
            <a:endParaRPr lang="sv-SE" sz="1200" dirty="0" smtClean="0"/>
          </a:p>
          <a:p>
            <a:endParaRPr lang="sv-SE" sz="1200" dirty="0" smtClean="0"/>
          </a:p>
          <a:p>
            <a:r>
              <a:rPr lang="sv-SE" sz="1200" dirty="0" smtClean="0"/>
              <a:t> </a:t>
            </a:r>
          </a:p>
          <a:p>
            <a:endParaRPr lang="sv-SE" dirty="0"/>
          </a:p>
        </p:txBody>
      </p:sp>
      <p:sp>
        <p:nvSpPr>
          <p:cNvPr id="4" name="textruta 3"/>
          <p:cNvSpPr txBox="1"/>
          <p:nvPr/>
        </p:nvSpPr>
        <p:spPr>
          <a:xfrm>
            <a:off x="4509120" y="7020272"/>
            <a:ext cx="2016224" cy="1169551"/>
          </a:xfrm>
          <a:prstGeom prst="rect">
            <a:avLst/>
          </a:prstGeom>
          <a:noFill/>
        </p:spPr>
        <p:txBody>
          <a:bodyPr wrap="square" rtlCol="0">
            <a:spAutoFit/>
          </a:bodyPr>
          <a:lstStyle/>
          <a:p>
            <a:r>
              <a:rPr lang="sv-SE" sz="1400" dirty="0" smtClean="0"/>
              <a:t>2011-02-28</a:t>
            </a:r>
          </a:p>
          <a:p>
            <a:r>
              <a:rPr lang="sv-SE" sz="1400" dirty="0" smtClean="0"/>
              <a:t>Eva Fagerström</a:t>
            </a:r>
          </a:p>
          <a:p>
            <a:r>
              <a:rPr lang="sv-SE" sz="1400" dirty="0" smtClean="0"/>
              <a:t>Agneta Malm</a:t>
            </a:r>
          </a:p>
          <a:p>
            <a:r>
              <a:rPr lang="sv-SE" sz="1400" dirty="0" smtClean="0"/>
              <a:t>Anette Gustavsson</a:t>
            </a:r>
          </a:p>
          <a:p>
            <a:r>
              <a:rPr lang="sv-SE" sz="1400" dirty="0" smtClean="0"/>
              <a:t>Eva Waldeck</a:t>
            </a:r>
            <a:endParaRPr lang="sv-SE"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4" name="Picture 2" descr="http://www.rhiw.com/y_mor/plimsoll/insert_plimsoll.gif"/>
          <p:cNvPicPr>
            <a:picLocks noChangeAspect="1" noChangeArrowheads="1"/>
          </p:cNvPicPr>
          <p:nvPr/>
        </p:nvPicPr>
        <p:blipFill>
          <a:blip r:embed="rId2" cstate="print"/>
          <a:srcRect/>
          <a:stretch>
            <a:fillRect/>
          </a:stretch>
        </p:blipFill>
        <p:spPr bwMode="auto">
          <a:xfrm>
            <a:off x="4350960" y="395536"/>
            <a:ext cx="2360833" cy="2592288"/>
          </a:xfrm>
          <a:prstGeom prst="rect">
            <a:avLst/>
          </a:prstGeom>
          <a:noFill/>
        </p:spPr>
      </p:pic>
      <p:sp>
        <p:nvSpPr>
          <p:cNvPr id="7" name="textruta 6"/>
          <p:cNvSpPr txBox="1"/>
          <p:nvPr/>
        </p:nvSpPr>
        <p:spPr>
          <a:xfrm>
            <a:off x="332656" y="251520"/>
            <a:ext cx="4176464" cy="6840760"/>
          </a:xfrm>
          <a:prstGeom prst="rect">
            <a:avLst/>
          </a:prstGeom>
          <a:gradFill>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gradFill>
        </p:spPr>
        <p:style>
          <a:lnRef idx="2">
            <a:schemeClr val="dk1"/>
          </a:lnRef>
          <a:fillRef idx="1">
            <a:schemeClr val="lt1"/>
          </a:fillRef>
          <a:effectRef idx="0">
            <a:schemeClr val="dk1"/>
          </a:effectRef>
          <a:fontRef idx="minor">
            <a:schemeClr val="dk1"/>
          </a:fontRef>
        </p:style>
        <p:txBody>
          <a:bodyPr wrap="square" rtlCol="0">
            <a:spAutoFit/>
          </a:bodyPr>
          <a:lstStyle/>
          <a:p>
            <a:endParaRPr lang="sv-SE" sz="1200" dirty="0" smtClean="0"/>
          </a:p>
          <a:p>
            <a:r>
              <a:rPr lang="sv-SE" sz="1400" dirty="0" smtClean="0"/>
              <a:t>Berättelsen om Samuel </a:t>
            </a:r>
            <a:r>
              <a:rPr lang="sv-SE" sz="1400" dirty="0" err="1" smtClean="0"/>
              <a:t>Plimsoll</a:t>
            </a:r>
            <a:endParaRPr lang="sv-SE" sz="1400" dirty="0" smtClean="0"/>
          </a:p>
          <a:p>
            <a:endParaRPr lang="sv-SE" sz="1200" dirty="0" smtClean="0"/>
          </a:p>
          <a:p>
            <a:r>
              <a:rPr lang="sv-SE" sz="1200" dirty="0" smtClean="0"/>
              <a:t>En gång för mer än 100 år sen, levde en man som hette Samuel. I efternamn hette han </a:t>
            </a:r>
            <a:r>
              <a:rPr lang="sv-SE" sz="1200" dirty="0" err="1" smtClean="0"/>
              <a:t>Plimsoll</a:t>
            </a:r>
            <a:r>
              <a:rPr lang="sv-SE" sz="1200" dirty="0" smtClean="0"/>
              <a:t>. Han hade många olika intressen och idéer, som han ville utveckla och arbeta med. Ett intresse handlade om hur mycket man bör lasta ett fartyg .  En sak gjorde honom både ledsen och arg. De som ägde fartygen ville tjäna så mycket pengar som möjligt, och därför lastades fartygen med väldigt mycket last, alldeles för mycket. Det hände ganska ofta att fartyg sjönk till havets botten med sin last, och sjömännen de drunknade faktiskt. Samuel </a:t>
            </a:r>
            <a:r>
              <a:rPr lang="sv-SE" sz="1200" dirty="0" err="1" smtClean="0"/>
              <a:t>Plimsoll</a:t>
            </a:r>
            <a:r>
              <a:rPr lang="sv-SE" sz="1200" dirty="0" smtClean="0"/>
              <a:t> bestämde sig för att göra något åt detta! Han började på olika sätt arbeta för att fartygen skulle bli mer sjösäkra. Han skrev en bok som handlade om sjömännens liv,  och det var många människor som läste den och fick reda på hur eländigt de stackars sjömännen hade det. </a:t>
            </a:r>
          </a:p>
          <a:p>
            <a:r>
              <a:rPr lang="sv-SE" sz="1200" dirty="0" smtClean="0"/>
              <a:t>	</a:t>
            </a:r>
          </a:p>
          <a:p>
            <a:r>
              <a:rPr lang="sv-SE" sz="1200" dirty="0" smtClean="0"/>
              <a:t>Samuel ville att det skulle bli mycket tryggare och säkrare för fartygen och deras sjömän när de fraktade olika laster över världens hav. Han kom på ett smart sätt! Om man målar en linje som en slags markering som visar hur djupt båten får sjunka ner i vattnet, så får den linjen visa hur mycket last fartyget klarar av. Han visste också att när fartyg gick i saltvatten så kunde man lasta skeppet med lite mer last och när det gick i sötvatten fick man ha mindre last. Därför målade han olika linjer och markeringar på skeppen. Denna idé var så bra och alla tyckte att han var en hjälte! Han hade gjort fartygen säkrare och räddat livet på många sjömän. Han fick denna uppfinning uppkallad efter sig. Uppfinningen som gjorde att fartygen lastades med lagom mycket last kallades för Plimsollmärket, och så heter det än idag. Om du någon gång ser något stort fartyg, så får du spana efter Plimsollmärket. Du kan se det på bild här under.</a:t>
            </a:r>
            <a:endParaRPr lang="sv-SE" sz="1200" dirty="0"/>
          </a:p>
        </p:txBody>
      </p:sp>
      <p:sp>
        <p:nvSpPr>
          <p:cNvPr id="9" name="textruta 8"/>
          <p:cNvSpPr txBox="1"/>
          <p:nvPr/>
        </p:nvSpPr>
        <p:spPr>
          <a:xfrm>
            <a:off x="4653136" y="2915816"/>
            <a:ext cx="1800200" cy="369332"/>
          </a:xfrm>
          <a:prstGeom prst="rect">
            <a:avLst/>
          </a:prstGeom>
          <a:noFill/>
        </p:spPr>
        <p:txBody>
          <a:bodyPr wrap="square" rtlCol="0">
            <a:spAutoFit/>
          </a:bodyPr>
          <a:lstStyle/>
          <a:p>
            <a:r>
              <a:rPr lang="sv-SE" dirty="0" smtClean="0"/>
              <a:t>Samuel </a:t>
            </a:r>
            <a:r>
              <a:rPr lang="sv-SE" dirty="0" err="1" smtClean="0"/>
              <a:t>Plimsoll</a:t>
            </a:r>
            <a:endParaRPr lang="sv-SE" dirty="0"/>
          </a:p>
        </p:txBody>
      </p:sp>
      <p:pic>
        <p:nvPicPr>
          <p:cNvPr id="3076" name="Picture 4" descr="http://t1.gstatic.com/images?q=tbn:ANd9GcQh5E_UfsH37X-PoWV8-mw3ZrDJ_j40E9SoRfEbjY8yklQWjo3-"/>
          <p:cNvPicPr>
            <a:picLocks noChangeAspect="1" noChangeArrowheads="1"/>
          </p:cNvPicPr>
          <p:nvPr/>
        </p:nvPicPr>
        <p:blipFill>
          <a:blip r:embed="rId3" cstate="print"/>
          <a:srcRect/>
          <a:stretch>
            <a:fillRect/>
          </a:stretch>
        </p:blipFill>
        <p:spPr bwMode="auto">
          <a:xfrm>
            <a:off x="1052736" y="7308304"/>
            <a:ext cx="2800350" cy="1628776"/>
          </a:xfrm>
          <a:prstGeom prst="rect">
            <a:avLst/>
          </a:prstGeom>
          <a:noFill/>
          <a:ln>
            <a:solidFill>
              <a:schemeClr val="tx1"/>
            </a:solidFill>
          </a:ln>
        </p:spPr>
      </p:pic>
      <p:pic>
        <p:nvPicPr>
          <p:cNvPr id="3077" name="Picture 5" descr="C:\Documents and Settings\Eva\Local Settings\Temporary Internet Files\Content.IE5\USIELWNV\MC900252019[1].wmf"/>
          <p:cNvPicPr>
            <a:picLocks noChangeAspect="1" noChangeArrowheads="1"/>
          </p:cNvPicPr>
          <p:nvPr/>
        </p:nvPicPr>
        <p:blipFill>
          <a:blip r:embed="rId4" cstate="print"/>
          <a:srcRect/>
          <a:stretch>
            <a:fillRect/>
          </a:stretch>
        </p:blipFill>
        <p:spPr bwMode="auto">
          <a:xfrm>
            <a:off x="4149080" y="3995936"/>
            <a:ext cx="2498469" cy="223224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p:cNvSpPr txBox="1"/>
          <p:nvPr/>
        </p:nvSpPr>
        <p:spPr>
          <a:xfrm>
            <a:off x="0" y="251520"/>
            <a:ext cx="6741368" cy="7155805"/>
          </a:xfrm>
          <a:prstGeom prst="rect">
            <a:avLst/>
          </a:prstGeom>
          <a:noFill/>
        </p:spPr>
        <p:txBody>
          <a:bodyPr wrap="square" rtlCol="0">
            <a:spAutoFit/>
          </a:bodyPr>
          <a:lstStyle/>
          <a:p>
            <a:r>
              <a:rPr lang="sv-SE" sz="1400" dirty="0" smtClean="0"/>
              <a:t> </a:t>
            </a:r>
          </a:p>
          <a:p>
            <a:endParaRPr lang="sv-SE" sz="1400" dirty="0" smtClean="0"/>
          </a:p>
          <a:p>
            <a:r>
              <a:rPr lang="sv-SE" sz="1400" dirty="0" smtClean="0"/>
              <a:t>                Ritning och instruktion till vikning av pappersbåt</a:t>
            </a:r>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1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r>
              <a:rPr lang="sv-SE" sz="1400" dirty="0" smtClean="0"/>
              <a:t>					</a:t>
            </a:r>
          </a:p>
        </p:txBody>
      </p:sp>
      <p:graphicFrame>
        <p:nvGraphicFramePr>
          <p:cNvPr id="1027" name="Object 3"/>
          <p:cNvGraphicFramePr>
            <a:graphicFrameLocks noChangeAspect="1"/>
          </p:cNvGraphicFramePr>
          <p:nvPr/>
        </p:nvGraphicFramePr>
        <p:xfrm>
          <a:off x="332656" y="1331640"/>
          <a:ext cx="5904656" cy="7632848"/>
        </p:xfrm>
        <a:graphic>
          <a:graphicData uri="http://schemas.openxmlformats.org/presentationml/2006/ole">
            <p:oleObj spid="_x0000_s50178" name="Document" r:id="rId4" imgW="7045081" imgH="10411511" progId="Word.Document.8">
              <p:embed/>
            </p:oleObj>
          </a:graphicData>
        </a:graphic>
      </p:graphicFrame>
      <p:sp>
        <p:nvSpPr>
          <p:cNvPr id="6" name="textruta 5"/>
          <p:cNvSpPr txBox="1"/>
          <p:nvPr/>
        </p:nvSpPr>
        <p:spPr>
          <a:xfrm>
            <a:off x="4725144" y="7164288"/>
            <a:ext cx="184731" cy="276999"/>
          </a:xfrm>
          <a:prstGeom prst="rect">
            <a:avLst/>
          </a:prstGeom>
          <a:noFill/>
        </p:spPr>
        <p:txBody>
          <a:bodyPr wrap="none" rtlCol="0">
            <a:spAutoFit/>
          </a:bodyPr>
          <a:lstStyle/>
          <a:p>
            <a:endParaRPr lang="sv-SE"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ktangel 1"/>
          <p:cNvSpPr/>
          <p:nvPr/>
        </p:nvSpPr>
        <p:spPr>
          <a:xfrm>
            <a:off x="188640" y="0"/>
            <a:ext cx="6669360" cy="13480613"/>
          </a:xfrm>
          <a:prstGeom prst="rect">
            <a:avLst/>
          </a:prstGeom>
        </p:spPr>
        <p:txBody>
          <a:bodyPr wrap="square">
            <a:spAutoFit/>
          </a:bodyPr>
          <a:lstStyle/>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r>
              <a:rPr lang="sv-SE" sz="1400" dirty="0" smtClean="0"/>
              <a:t>Vad behöver barnen ha för erfarenheter sedan tidigare?</a:t>
            </a:r>
          </a:p>
          <a:p>
            <a:endParaRPr lang="sv-SE" sz="1200" dirty="0" smtClean="0"/>
          </a:p>
          <a:p>
            <a:r>
              <a:rPr lang="sv-SE" sz="1200" dirty="0" smtClean="0"/>
              <a:t>Barnen bör ha fått leka med vatten, plaska, ösa m.m. Undersökt att olika saker och material flyter eller sjunker. Generellt tycker vi att vi bör bli bättre på att erbjuda aktiviteter där det i första hand handlar om att få bekanta sig med ett material, </a:t>
            </a:r>
            <a:r>
              <a:rPr lang="sv-SE" sz="1200" dirty="0" err="1" smtClean="0"/>
              <a:t>tex</a:t>
            </a:r>
            <a:r>
              <a:rPr lang="sv-SE" sz="1200" dirty="0" smtClean="0"/>
              <a:t> att få leka med vatten, att under lekfulla former få undersöka och upptäcka.</a:t>
            </a:r>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200" dirty="0" smtClean="0"/>
          </a:p>
          <a:p>
            <a:endParaRPr lang="sv-SE" sz="1200" dirty="0" smtClean="0"/>
          </a:p>
          <a:p>
            <a:r>
              <a:rPr lang="sv-SE" sz="1200" dirty="0" smtClean="0"/>
              <a:t> </a:t>
            </a:r>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r>
              <a:rPr lang="sv-SE" sz="1200" dirty="0" smtClean="0"/>
              <a:t> </a:t>
            </a:r>
            <a:endParaRPr lang="sv-SE" sz="1200" dirty="0"/>
          </a:p>
        </p:txBody>
      </p:sp>
      <p:sp>
        <p:nvSpPr>
          <p:cNvPr id="9" name="Rektangel 8"/>
          <p:cNvSpPr/>
          <p:nvPr/>
        </p:nvSpPr>
        <p:spPr>
          <a:xfrm>
            <a:off x="2708920" y="6732240"/>
            <a:ext cx="3960440" cy="2232248"/>
          </a:xfrm>
          <a:prstGeom prst="rect">
            <a:avLst/>
          </a:prstGeom>
          <a:solidFill>
            <a:srgbClr val="0070C0">
              <a:tint val="66000"/>
              <a:satMod val="16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400" dirty="0" smtClean="0"/>
          </a:p>
          <a:p>
            <a:r>
              <a:rPr lang="sv-SE" sz="1200" dirty="0" smtClean="0">
                <a:solidFill>
                  <a:schemeClr val="tx1"/>
                </a:solidFill>
              </a:rPr>
              <a:t>Tips på sagor och sånger</a:t>
            </a:r>
          </a:p>
          <a:p>
            <a:r>
              <a:rPr lang="sv-SE" sz="1200" dirty="0" smtClean="0">
                <a:solidFill>
                  <a:schemeClr val="tx1"/>
                </a:solidFill>
              </a:rPr>
              <a:t> Sagor:</a:t>
            </a:r>
          </a:p>
          <a:p>
            <a:r>
              <a:rPr lang="sv-SE" sz="1200" dirty="0" smtClean="0">
                <a:solidFill>
                  <a:schemeClr val="tx1"/>
                </a:solidFill>
              </a:rPr>
              <a:t>”Nicke Nyfiken får en cykel” av H.A Rey</a:t>
            </a:r>
          </a:p>
          <a:p>
            <a:r>
              <a:rPr lang="sv-SE" sz="1200" dirty="0" smtClean="0">
                <a:solidFill>
                  <a:schemeClr val="tx1"/>
                </a:solidFill>
              </a:rPr>
              <a:t>”Det finns alltid plats för en till”</a:t>
            </a:r>
          </a:p>
          <a:p>
            <a:r>
              <a:rPr lang="sv-SE" sz="1200" dirty="0" smtClean="0">
                <a:solidFill>
                  <a:schemeClr val="tx1"/>
                </a:solidFill>
              </a:rPr>
              <a:t>av Schubert.</a:t>
            </a:r>
          </a:p>
          <a:p>
            <a:r>
              <a:rPr lang="sv-SE" sz="1200" dirty="0" smtClean="0">
                <a:solidFill>
                  <a:schemeClr val="tx1"/>
                </a:solidFill>
              </a:rPr>
              <a:t>”</a:t>
            </a:r>
            <a:r>
              <a:rPr lang="sv-SE" sz="1200" dirty="0" err="1" smtClean="0">
                <a:solidFill>
                  <a:schemeClr val="tx1"/>
                </a:solidFill>
              </a:rPr>
              <a:t>Mulle</a:t>
            </a:r>
            <a:r>
              <a:rPr lang="sv-SE" sz="1200" dirty="0" smtClean="0">
                <a:solidFill>
                  <a:schemeClr val="tx1"/>
                </a:solidFill>
              </a:rPr>
              <a:t> </a:t>
            </a:r>
            <a:r>
              <a:rPr lang="sv-SE" sz="1200" dirty="0" err="1" smtClean="0">
                <a:solidFill>
                  <a:schemeClr val="tx1"/>
                </a:solidFill>
              </a:rPr>
              <a:t>Meck</a:t>
            </a:r>
            <a:r>
              <a:rPr lang="sv-SE" sz="1200" dirty="0" smtClean="0">
                <a:solidFill>
                  <a:schemeClr val="tx1"/>
                </a:solidFill>
              </a:rPr>
              <a:t> bygger en båt” av</a:t>
            </a:r>
          </a:p>
          <a:p>
            <a:r>
              <a:rPr lang="sv-SE" sz="1200" dirty="0" smtClean="0">
                <a:solidFill>
                  <a:schemeClr val="tx1"/>
                </a:solidFill>
              </a:rPr>
              <a:t>Johansson, Ahlbom</a:t>
            </a:r>
          </a:p>
          <a:p>
            <a:r>
              <a:rPr lang="sv-SE" sz="1200" dirty="0" smtClean="0">
                <a:solidFill>
                  <a:schemeClr val="tx1"/>
                </a:solidFill>
              </a:rPr>
              <a:t>Sånger:</a:t>
            </a:r>
          </a:p>
          <a:p>
            <a:r>
              <a:rPr lang="sv-SE" sz="1200" dirty="0" smtClean="0">
                <a:solidFill>
                  <a:schemeClr val="tx1"/>
                </a:solidFill>
              </a:rPr>
              <a:t>Liten båt</a:t>
            </a:r>
            <a:endParaRPr lang="sv-SE" sz="1200" b="1" dirty="0" smtClean="0">
              <a:solidFill>
                <a:schemeClr val="tx1"/>
              </a:solidFill>
            </a:endParaRPr>
          </a:p>
          <a:p>
            <a:r>
              <a:rPr lang="sv-SE" sz="1200" dirty="0" smtClean="0">
                <a:solidFill>
                  <a:schemeClr val="tx1"/>
                </a:solidFill>
              </a:rPr>
              <a:t>En kulen natt</a:t>
            </a:r>
          </a:p>
          <a:p>
            <a:r>
              <a:rPr lang="sv-SE" sz="1200" dirty="0" smtClean="0">
                <a:solidFill>
                  <a:schemeClr val="tx1"/>
                </a:solidFill>
              </a:rPr>
              <a:t>Vi sitter här och ror</a:t>
            </a:r>
          </a:p>
          <a:p>
            <a:pPr algn="ctr"/>
            <a:endParaRPr lang="sv-SE" sz="1100" dirty="0"/>
          </a:p>
        </p:txBody>
      </p:sp>
      <p:pic>
        <p:nvPicPr>
          <p:cNvPr id="17410" name="Picture 2" descr="C:\Documents and Settings\Eva\Local Settings\Temporary Internet Files\Content.IE5\5G8L3PMH\MC900412398[1].wmf"/>
          <p:cNvPicPr>
            <a:picLocks noChangeAspect="1" noChangeArrowheads="1"/>
          </p:cNvPicPr>
          <p:nvPr/>
        </p:nvPicPr>
        <p:blipFill>
          <a:blip r:embed="rId2" cstate="print"/>
          <a:srcRect/>
          <a:stretch>
            <a:fillRect/>
          </a:stretch>
        </p:blipFill>
        <p:spPr bwMode="auto">
          <a:xfrm>
            <a:off x="4509120" y="7695764"/>
            <a:ext cx="2160240" cy="1448236"/>
          </a:xfrm>
          <a:prstGeom prst="rect">
            <a:avLst/>
          </a:prstGeom>
          <a:noFill/>
        </p:spPr>
      </p:pic>
      <p:sp>
        <p:nvSpPr>
          <p:cNvPr id="17411" name="Music"/>
          <p:cNvSpPr>
            <a:spLocks noEditPoints="1" noChangeArrowheads="1"/>
          </p:cNvSpPr>
          <p:nvPr/>
        </p:nvSpPr>
        <p:spPr bwMode="auto">
          <a:xfrm>
            <a:off x="5589240" y="6876256"/>
            <a:ext cx="976883" cy="832867"/>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sv-SE"/>
          </a:p>
        </p:txBody>
      </p:sp>
      <p:sp>
        <p:nvSpPr>
          <p:cNvPr id="6" name="Rektangel 5"/>
          <p:cNvSpPr/>
          <p:nvPr/>
        </p:nvSpPr>
        <p:spPr>
          <a:xfrm>
            <a:off x="404664" y="3203848"/>
            <a:ext cx="6048672" cy="892552"/>
          </a:xfrm>
          <a:prstGeom prst="rect">
            <a:avLst/>
          </a:prstGeom>
        </p:spPr>
        <p:txBody>
          <a:bodyPr wrap="square">
            <a:spAutoFit/>
          </a:bodyPr>
          <a:lstStyle/>
          <a:p>
            <a:endParaRPr lang="sv-SE" sz="1200" dirty="0" smtClean="0"/>
          </a:p>
          <a:p>
            <a:endParaRPr lang="sv-SE" sz="1400" dirty="0" smtClean="0"/>
          </a:p>
          <a:p>
            <a:endParaRPr lang="sv-SE" sz="1400" dirty="0" smtClean="0"/>
          </a:p>
          <a:p>
            <a:endParaRPr lang="sv-SE" sz="1200" dirty="0"/>
          </a:p>
        </p:txBody>
      </p:sp>
      <p:sp>
        <p:nvSpPr>
          <p:cNvPr id="7" name="Rektangel 6"/>
          <p:cNvSpPr/>
          <p:nvPr/>
        </p:nvSpPr>
        <p:spPr>
          <a:xfrm>
            <a:off x="260648" y="6732240"/>
            <a:ext cx="2304256" cy="2232248"/>
          </a:xfrm>
          <a:prstGeom prst="rect">
            <a:avLst/>
          </a:prstGeom>
          <a:solidFill>
            <a:srgbClr val="0070C0">
              <a:tint val="66000"/>
              <a:satMod val="160000"/>
            </a:srgb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600" dirty="0" smtClean="0">
                <a:solidFill>
                  <a:schemeClr val="tx1"/>
                </a:solidFill>
              </a:rPr>
              <a:t>Vi valde att närma oss begreppet densitet genom att experimentera med vatten för vi tror att barn i olika åldrar har gjort egna erfarenheter av vatten </a:t>
            </a:r>
            <a:endParaRPr lang="sv-SE" sz="1600" dirty="0">
              <a:solidFill>
                <a:schemeClr val="tx1"/>
              </a:solidFill>
            </a:endParaRPr>
          </a:p>
        </p:txBody>
      </p:sp>
      <p:sp>
        <p:nvSpPr>
          <p:cNvPr id="11" name="Rektangel 10"/>
          <p:cNvSpPr/>
          <p:nvPr/>
        </p:nvSpPr>
        <p:spPr>
          <a:xfrm>
            <a:off x="188640" y="179512"/>
            <a:ext cx="6192688" cy="1754326"/>
          </a:xfrm>
          <a:prstGeom prst="rect">
            <a:avLst/>
          </a:prstGeom>
        </p:spPr>
        <p:txBody>
          <a:bodyPr wrap="square">
            <a:spAutoFit/>
          </a:bodyPr>
          <a:lstStyle/>
          <a:p>
            <a:endParaRPr lang="sv-SE" sz="1400" dirty="0" smtClean="0"/>
          </a:p>
          <a:p>
            <a:r>
              <a:rPr lang="sv-SE" sz="1400" dirty="0" smtClean="0"/>
              <a:t>Hur kan man arbeta vidare med detta sedan?</a:t>
            </a:r>
          </a:p>
          <a:p>
            <a:endParaRPr lang="sv-SE" sz="1400" dirty="0" smtClean="0"/>
          </a:p>
          <a:p>
            <a:r>
              <a:rPr lang="sv-SE" sz="1200" dirty="0" smtClean="0"/>
              <a:t>Testa flyta/sjunka i andra vätskor med annan densitet t.ex. olja/vatten/sirap eller få en potatis att ”sväva” mellan sött och salt vatten (se Bertas experimentbok)</a:t>
            </a:r>
          </a:p>
          <a:p>
            <a:endParaRPr lang="sv-SE" sz="1200" dirty="0" smtClean="0"/>
          </a:p>
          <a:p>
            <a:endParaRPr lang="sv-SE" sz="1200" dirty="0" smtClean="0"/>
          </a:p>
          <a:p>
            <a:endParaRPr lang="sv-SE" dirty="0" smtClean="0"/>
          </a:p>
        </p:txBody>
      </p:sp>
      <p:sp>
        <p:nvSpPr>
          <p:cNvPr id="12" name="Rektangel 11"/>
          <p:cNvSpPr/>
          <p:nvPr/>
        </p:nvSpPr>
        <p:spPr>
          <a:xfrm>
            <a:off x="260648" y="1403648"/>
            <a:ext cx="6120680" cy="792088"/>
          </a:xfrm>
          <a:prstGeom prst="rect">
            <a:avLst/>
          </a:prstGeom>
          <a:gradFill>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600" dirty="0" smtClean="0">
                <a:solidFill>
                  <a:schemeClr val="tx1"/>
                </a:solidFill>
              </a:rPr>
              <a:t>Vi tror att det är viktigt att få prova att experimentera många ggr och gärna testa olika experiment för att få flera chanser att öka sin förståelse för vad densitet är.</a:t>
            </a:r>
          </a:p>
        </p:txBody>
      </p:sp>
      <p:sp>
        <p:nvSpPr>
          <p:cNvPr id="13" name="Ellips 12"/>
          <p:cNvSpPr/>
          <p:nvPr/>
        </p:nvSpPr>
        <p:spPr>
          <a:xfrm>
            <a:off x="620688" y="3851920"/>
            <a:ext cx="5688632" cy="2592288"/>
          </a:xfrm>
          <a:prstGeom prst="ellipse">
            <a:avLst/>
          </a:prstGeom>
          <a:gradFill>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600" dirty="0" smtClean="0">
                <a:solidFill>
                  <a:schemeClr val="tx1"/>
                </a:solidFill>
              </a:rPr>
              <a:t>Om ett föremål flyter eller inte beror på tre saker:</a:t>
            </a:r>
          </a:p>
          <a:p>
            <a:endParaRPr lang="sv-SE" sz="1600" dirty="0" smtClean="0">
              <a:solidFill>
                <a:schemeClr val="tx1"/>
              </a:solidFill>
            </a:endParaRPr>
          </a:p>
          <a:p>
            <a:pPr>
              <a:buFont typeface="Arial" pitchFamily="34" charset="0"/>
              <a:buChar char="•"/>
            </a:pPr>
            <a:r>
              <a:rPr lang="sv-SE" sz="1600" dirty="0" smtClean="0">
                <a:solidFill>
                  <a:schemeClr val="tx1"/>
                </a:solidFill>
              </a:rPr>
              <a:t>Vilket ämne föremålet består av (vilken densitet föremålet har).</a:t>
            </a:r>
          </a:p>
          <a:p>
            <a:pPr lvl="0">
              <a:buFont typeface="Arial" pitchFamily="34" charset="0"/>
              <a:buChar char="•"/>
            </a:pPr>
            <a:r>
              <a:rPr lang="sv-SE" sz="1600" dirty="0" smtClean="0">
                <a:solidFill>
                  <a:schemeClr val="tx1"/>
                </a:solidFill>
              </a:rPr>
              <a:t>Vilken vätska det ska flyta i (vätskans densitet).</a:t>
            </a:r>
          </a:p>
          <a:p>
            <a:pPr lvl="0">
              <a:buFont typeface="Arial" pitchFamily="34" charset="0"/>
              <a:buChar char="•"/>
            </a:pPr>
            <a:r>
              <a:rPr lang="sv-SE" sz="1600" dirty="0" smtClean="0">
                <a:solidFill>
                  <a:schemeClr val="tx1"/>
                </a:solidFill>
              </a:rPr>
              <a:t>Vilken form föremålet har</a:t>
            </a:r>
            <a:endParaRPr lang="sv-SE"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6" name="Document"/>
          <p:cNvSpPr>
            <a:spLocks noEditPoints="1" noChangeArrowheads="1"/>
          </p:cNvSpPr>
          <p:nvPr/>
        </p:nvSpPr>
        <p:spPr bwMode="auto">
          <a:xfrm>
            <a:off x="260648" y="179512"/>
            <a:ext cx="6264696" cy="7704856"/>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ln w="9525">
            <a:no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r>
              <a:rPr lang="sv-SE" sz="1400" dirty="0" smtClean="0"/>
              <a:t>Relation till förskolans läroplan</a:t>
            </a:r>
          </a:p>
          <a:p>
            <a:endParaRPr lang="sv-SE" sz="1400" dirty="0" smtClean="0"/>
          </a:p>
          <a:p>
            <a:r>
              <a:rPr lang="sv-SE" dirty="0" smtClean="0"/>
              <a:t> </a:t>
            </a:r>
            <a:r>
              <a:rPr lang="sv-SE" sz="1400" dirty="0" smtClean="0"/>
              <a:t>Förskolan ska sträva efter att varje barn:</a:t>
            </a:r>
          </a:p>
          <a:p>
            <a:r>
              <a:rPr lang="sv-SE" sz="1400" dirty="0" smtClean="0"/>
              <a:t>-tillägnar sig och nyanserar innebörden i begrepp, ser samband och upptäcker nya sätt att förstå sin omvärld,</a:t>
            </a:r>
          </a:p>
          <a:p>
            <a:r>
              <a:rPr lang="sv-SE" sz="1400" dirty="0" smtClean="0"/>
              <a:t>-utvecklar sin förståelse för naturvetenskap och samband i naturen, liksom sitt kunnande om växter, djur samt enkla kemiska processer och fysikaliska fenomen,</a:t>
            </a:r>
          </a:p>
          <a:p>
            <a:r>
              <a:rPr lang="sv-SE" sz="1400" dirty="0" smtClean="0"/>
              <a:t>-utvecklar sin förmåga att urskilja, utforska, dokumentera, ställa frågor om och samtala om naturvetenskap,</a:t>
            </a:r>
          </a:p>
          <a:p>
            <a:r>
              <a:rPr lang="sv-SE" sz="1400" dirty="0" smtClean="0"/>
              <a:t>-utvecklar sin förmåga att bygga, skapa och konstruera med hjälp av olika tekniker, material och redskap,</a:t>
            </a:r>
          </a:p>
          <a:p>
            <a:endParaRPr lang="sv-SE" sz="1400" dirty="0" smtClean="0"/>
          </a:p>
          <a:p>
            <a:pPr>
              <a:buFont typeface="Arial" pitchFamily="34" charset="0"/>
              <a:buChar char="•"/>
            </a:pPr>
            <a:endParaRPr lang="sv-SE" sz="1400" dirty="0" smtClean="0"/>
          </a:p>
          <a:p>
            <a:r>
              <a:rPr lang="sv-SE" sz="1400" dirty="0" smtClean="0"/>
              <a:t>När man använder ett naturvetenskapligt arbetssätt närmar man sig målen i </a:t>
            </a:r>
            <a:r>
              <a:rPr lang="sv-SE" sz="1400" dirty="0" err="1" smtClean="0"/>
              <a:t>Lpfö</a:t>
            </a:r>
            <a:r>
              <a:rPr lang="sv-SE" sz="1400" dirty="0" smtClean="0"/>
              <a:t>. Under "förskolans uppdrag" står det att:</a:t>
            </a:r>
          </a:p>
          <a:p>
            <a:r>
              <a:rPr lang="sv-SE" sz="1400" dirty="0" smtClean="0"/>
              <a:t>- barnens nyfikenhet, företagsamhet och intressen ska uppmuntras och deras vilja och lust att lära ska stimuleras.</a:t>
            </a:r>
          </a:p>
          <a:p>
            <a:r>
              <a:rPr lang="sv-SE" sz="1400" dirty="0" smtClean="0"/>
              <a:t>- miljön i förskolan ska inspirera barnen att utforska omvärlden.</a:t>
            </a:r>
          </a:p>
          <a:p>
            <a:r>
              <a:rPr lang="sv-SE" sz="1400" dirty="0" smtClean="0"/>
              <a:t>- vuxna ska engagera sig i samspelet.</a:t>
            </a:r>
          </a:p>
          <a:p>
            <a:r>
              <a:rPr lang="sv-SE" sz="1400" dirty="0" smtClean="0"/>
              <a:t>- barnen ska få möjlighet att utveckla sin förmåga att iaktta och reflektera.</a:t>
            </a:r>
          </a:p>
          <a:p>
            <a:r>
              <a:rPr lang="sv-SE" sz="1400" dirty="0" smtClean="0"/>
              <a:t>- barnen ska genom egen aktivitet öka sin kompetens och utveckla nya kunskaper och insikter.</a:t>
            </a:r>
          </a:p>
          <a:p>
            <a:r>
              <a:rPr lang="sv-SE" sz="1400" dirty="0" smtClean="0"/>
              <a:t> </a:t>
            </a:r>
          </a:p>
          <a:p>
            <a:r>
              <a:rPr lang="sv-SE" sz="1400" dirty="0" smtClean="0"/>
              <a:t>Under "uppföljning, utvärdering och utveckling" står det att:</a:t>
            </a:r>
          </a:p>
          <a:p>
            <a:r>
              <a:rPr lang="sv-SE" sz="1400" dirty="0" smtClean="0"/>
              <a:t>- kunskap om hur barns utforskande, frågor, erfarenheter och engagemang tas till vara i verksamheten.</a:t>
            </a:r>
          </a:p>
          <a:p>
            <a:pPr>
              <a:buFont typeface="Arial" pitchFamily="34" charset="0"/>
              <a:buChar char="•"/>
            </a:pPr>
            <a:endParaRPr lang="sv-SE" sz="1400" dirty="0" smtClean="0"/>
          </a:p>
          <a:p>
            <a:pPr>
              <a:buFont typeface="Arial" pitchFamily="34" charset="0"/>
              <a:buChar char="•"/>
            </a:pPr>
            <a:endParaRPr lang="sv-SE" sz="1400" dirty="0" smtClean="0"/>
          </a:p>
          <a:p>
            <a:pPr>
              <a:buFont typeface="Arial" pitchFamily="34" charset="0"/>
              <a:buChar char="•"/>
            </a:pPr>
            <a:endParaRPr lang="sv-SE" sz="1400" dirty="0" smtClean="0"/>
          </a:p>
          <a:p>
            <a:pPr>
              <a:buFont typeface="Arial" pitchFamily="34" charset="0"/>
              <a:buChar char="•"/>
            </a:pPr>
            <a:endParaRPr lang="sv-SE" sz="1400" dirty="0" smtClean="0"/>
          </a:p>
          <a:p>
            <a:pPr>
              <a:buFont typeface="Arial" pitchFamily="34" charset="0"/>
              <a:buChar char="•"/>
            </a:pPr>
            <a:endParaRPr lang="sv-SE" sz="1400" dirty="0" smtClean="0"/>
          </a:p>
          <a:p>
            <a:pPr>
              <a:buFont typeface="Arial" pitchFamily="34" charset="0"/>
              <a:buChar char="•"/>
            </a:pPr>
            <a:endParaRPr lang="sv-SE" sz="1400" dirty="0" smtClean="0"/>
          </a:p>
          <a:p>
            <a:pPr>
              <a:buFont typeface="Arial" pitchFamily="34" charset="0"/>
              <a:buChar char="•"/>
            </a:pPr>
            <a:endParaRPr lang="sv-SE" sz="1400" dirty="0" smtClean="0"/>
          </a:p>
          <a:p>
            <a:pPr>
              <a:buFont typeface="Arial" pitchFamily="34" charset="0"/>
              <a:buChar char="•"/>
            </a:pPr>
            <a:endParaRPr lang="sv-SE" sz="1400" dirty="0"/>
          </a:p>
        </p:txBody>
      </p:sp>
      <p:sp>
        <p:nvSpPr>
          <p:cNvPr id="6" name="Rektangel 5"/>
          <p:cNvSpPr/>
          <p:nvPr/>
        </p:nvSpPr>
        <p:spPr>
          <a:xfrm>
            <a:off x="188640" y="3635896"/>
            <a:ext cx="6669360" cy="646331"/>
          </a:xfrm>
          <a:prstGeom prst="rect">
            <a:avLst/>
          </a:prstGeom>
        </p:spPr>
        <p:txBody>
          <a:bodyPr wrap="square">
            <a:spAutoFit/>
          </a:bodyPr>
          <a:lstStyle/>
          <a:p>
            <a:endParaRPr lang="sv-SE" sz="1200" dirty="0" smtClean="0"/>
          </a:p>
          <a:p>
            <a:endParaRPr lang="sv-SE" sz="1200" dirty="0" smtClean="0"/>
          </a:p>
          <a:p>
            <a:endParaRPr lang="sv-SE" sz="12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ruta 1"/>
          <p:cNvSpPr txBox="1"/>
          <p:nvPr/>
        </p:nvSpPr>
        <p:spPr>
          <a:xfrm>
            <a:off x="188640" y="539552"/>
            <a:ext cx="6408712" cy="7817525"/>
          </a:xfrm>
          <a:prstGeom prst="rect">
            <a:avLst/>
          </a:prstGeom>
          <a:noFill/>
        </p:spPr>
        <p:txBody>
          <a:bodyPr wrap="square" rtlCol="0">
            <a:spAutoFit/>
          </a:bodyPr>
          <a:lstStyle/>
          <a:p>
            <a:r>
              <a:rPr lang="sv-SE" sz="1400" dirty="0" smtClean="0"/>
              <a:t>Vilket lärande erbjuds barnen?</a:t>
            </a:r>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r>
              <a:rPr lang="sv-SE" sz="1200" dirty="0" smtClean="0"/>
              <a:t> </a:t>
            </a:r>
          </a:p>
          <a:p>
            <a:endParaRPr lang="sv-SE" sz="12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endParaRPr lang="sv-SE" sz="1400" dirty="0" smtClean="0"/>
          </a:p>
          <a:p>
            <a:r>
              <a:rPr lang="sv-SE" sz="1400" dirty="0" smtClean="0"/>
              <a:t>Hur kan jag stödja barnens lärande?</a:t>
            </a:r>
          </a:p>
          <a:p>
            <a:endParaRPr lang="sv-SE" sz="1400" dirty="0" smtClean="0"/>
          </a:p>
          <a:p>
            <a:r>
              <a:rPr lang="sv-SE" sz="1200" dirty="0" smtClean="0"/>
              <a:t>Möjliga varianter för yngre/äldre barn:</a:t>
            </a:r>
          </a:p>
          <a:p>
            <a:r>
              <a:rPr lang="sv-SE" sz="1200" dirty="0" smtClean="0"/>
              <a:t>För  både yngre och äldre barn är det mycket viktigt att vi ger dem tid att få bekanta sig och undersöka materialet ett flertal ggr. innan man går vidare med experimentet. Istället för pappersbåtar kan muffinsformar användas att lasta i. Man kan också använda båtar av olika material och storlek för att inspirera till att undersöka vidare. </a:t>
            </a:r>
          </a:p>
          <a:p>
            <a:endParaRPr lang="sv-SE" sz="1200" dirty="0" smtClean="0"/>
          </a:p>
          <a:p>
            <a:endParaRPr lang="sv-SE" sz="1200" dirty="0" smtClean="0"/>
          </a:p>
          <a:p>
            <a:endParaRPr lang="sv-SE" sz="1200" dirty="0" smtClean="0"/>
          </a:p>
          <a:p>
            <a:endParaRPr lang="sv-SE" sz="1200" dirty="0" smtClean="0"/>
          </a:p>
          <a:p>
            <a:endParaRPr lang="sv-SE" sz="1400" dirty="0" smtClean="0"/>
          </a:p>
          <a:p>
            <a:r>
              <a:rPr lang="sv-SE" sz="1400" dirty="0" smtClean="0"/>
              <a:t> </a:t>
            </a:r>
          </a:p>
          <a:p>
            <a:endParaRPr lang="sv-SE" sz="1400" dirty="0" smtClean="0"/>
          </a:p>
          <a:p>
            <a:endParaRPr lang="sv-SE" sz="1400" dirty="0"/>
          </a:p>
        </p:txBody>
      </p:sp>
      <p:sp>
        <p:nvSpPr>
          <p:cNvPr id="3" name="Rektangel 2"/>
          <p:cNvSpPr/>
          <p:nvPr/>
        </p:nvSpPr>
        <p:spPr>
          <a:xfrm>
            <a:off x="188640" y="251520"/>
            <a:ext cx="6264696" cy="1475656"/>
          </a:xfrm>
          <a:prstGeom prst="rect">
            <a:avLst/>
          </a:prstGeom>
          <a:gradFill>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smtClean="0">
                <a:solidFill>
                  <a:schemeClr val="tx1"/>
                </a:solidFill>
              </a:rPr>
              <a:t>Matematiskt lärande: </a:t>
            </a:r>
          </a:p>
          <a:p>
            <a:r>
              <a:rPr lang="sv-SE" sz="1200" dirty="0" smtClean="0">
                <a:solidFill>
                  <a:schemeClr val="tx1"/>
                </a:solidFill>
              </a:rPr>
              <a:t>När de bekantar sig med materialet så provar barnen att ösa och hälla i koppar och skålar mm (volym). Räkna antalet gem/skruvar/mynt som får plats innan båten sjunker. Balans, beroende på lastens placering i båten. Följa en ritning när man viker en pappersbåt. Symmetri vid vikningen. Efter lastning kan man väga och jämföra vikten av lasten i de olika båtarna/formarna.</a:t>
            </a:r>
          </a:p>
          <a:p>
            <a:r>
              <a:rPr lang="sv-SE" sz="1200" dirty="0" smtClean="0">
                <a:solidFill>
                  <a:schemeClr val="tx1"/>
                </a:solidFill>
              </a:rPr>
              <a:t>Mäta salt och vatten i deciliter/liter vid blandning av saltvatten</a:t>
            </a:r>
          </a:p>
        </p:txBody>
      </p:sp>
      <p:sp>
        <p:nvSpPr>
          <p:cNvPr id="4" name="Rektangel 3"/>
          <p:cNvSpPr/>
          <p:nvPr/>
        </p:nvSpPr>
        <p:spPr>
          <a:xfrm>
            <a:off x="188640" y="1907704"/>
            <a:ext cx="6264696" cy="1584176"/>
          </a:xfrm>
          <a:prstGeom prst="rect">
            <a:avLst/>
          </a:prstGeom>
          <a:gradFill>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smtClean="0">
                <a:solidFill>
                  <a:schemeClr val="tx1"/>
                </a:solidFill>
              </a:rPr>
              <a:t>Språkligt lärande:  När man tar till sig nya ord och begrepp och får fördjupad förståelse för vad de innebär. Genom att använda rätt begrepp (även de som inte är kända av barnen) får barnen nya ord till sin ordbank och så småningom får de förståelsen. Som pedagog får man vara lite påläst så man verkligen använder rätt ord med rätt innebörd. Ett tips är att läsa i "Fysik i vardagen" som på ett enkelt sätt beskriver olika vardagliga fenomen.</a:t>
            </a:r>
          </a:p>
        </p:txBody>
      </p:sp>
      <p:sp>
        <p:nvSpPr>
          <p:cNvPr id="5" name="Rektangel 4"/>
          <p:cNvSpPr/>
          <p:nvPr/>
        </p:nvSpPr>
        <p:spPr>
          <a:xfrm>
            <a:off x="188640" y="3707904"/>
            <a:ext cx="6264696" cy="1224136"/>
          </a:xfrm>
          <a:prstGeom prst="rect">
            <a:avLst/>
          </a:prstGeom>
          <a:gradFill>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smtClean="0">
                <a:solidFill>
                  <a:schemeClr val="tx1"/>
                </a:solidFill>
              </a:rPr>
              <a:t>Naturvetenskapligt lärande: </a:t>
            </a:r>
          </a:p>
          <a:p>
            <a:r>
              <a:rPr lang="sv-SE" sz="1200" dirty="0" smtClean="0">
                <a:solidFill>
                  <a:schemeClr val="tx1"/>
                </a:solidFill>
              </a:rPr>
              <a:t>Observation av vad som händer med båtarna/formarna. Vad blir det för skillnad om man använder olika sorters papper/formar?</a:t>
            </a:r>
          </a:p>
          <a:p>
            <a:r>
              <a:rPr lang="sv-SE" sz="1200" dirty="0" smtClean="0">
                <a:solidFill>
                  <a:schemeClr val="tx1"/>
                </a:solidFill>
              </a:rPr>
              <a:t>Ställa, och undersöka hypoteser.  Händer samma sak i salt vatten?</a:t>
            </a:r>
          </a:p>
        </p:txBody>
      </p:sp>
      <p:sp>
        <p:nvSpPr>
          <p:cNvPr id="6" name="Rektangel 5"/>
          <p:cNvSpPr/>
          <p:nvPr/>
        </p:nvSpPr>
        <p:spPr>
          <a:xfrm>
            <a:off x="188640" y="6732240"/>
            <a:ext cx="6192688" cy="2400657"/>
          </a:xfrm>
          <a:prstGeom prst="rect">
            <a:avLst/>
          </a:prstGeom>
        </p:spPr>
        <p:txBody>
          <a:bodyPr wrap="square">
            <a:spAutoFit/>
          </a:bodyPr>
          <a:lstStyle/>
          <a:p>
            <a:r>
              <a:rPr lang="sv-SE" sz="1200" dirty="0" smtClean="0"/>
              <a:t>Låt gärna vattenbaljor stå framme vid flera tillfällen så barnen spontant kan prova att göra om experimentet på egen hand och på det sättet repetera sina nya upptäckter/kunskaper. Sätta upp ritningar och instruktioner med bilder som barnen kan följa vid fortsatt experimenterande. Andra barn kanske visar sin nyfikenhet och det blir då tillfälle för barnen som var med vid experimentet att få berätta för kompisar vad de har varit med om.  De får möjlighet att prova /använda nya begrepp när de upprepar experimentet. Vid repetition och reflektion fördjupas  kunskaper både när det gäller begrepp och innehåll. Detta är ju ett tillfälle där barnets eget lärande blir synligt och det är viktigt att någon vuxen finns där och uppmärksammar vad barnet berättar. Barnet kanske lägger fokus på något annat än vad man som vuxen har gjort vid experimentet och som kan vara något att spinna vidare på att utveckla ytterligare.</a:t>
            </a:r>
          </a:p>
          <a:p>
            <a:r>
              <a:rPr lang="sv-SE" dirty="0" smtClean="0"/>
              <a:t> </a:t>
            </a:r>
          </a:p>
        </p:txBody>
      </p:sp>
      <p:sp>
        <p:nvSpPr>
          <p:cNvPr id="7" name="Ellips 6"/>
          <p:cNvSpPr/>
          <p:nvPr/>
        </p:nvSpPr>
        <p:spPr>
          <a:xfrm>
            <a:off x="5301208" y="6300192"/>
            <a:ext cx="1080120" cy="432048"/>
          </a:xfrm>
          <a:prstGeom prst="ellipse">
            <a:avLst/>
          </a:prstGeom>
          <a:gradFill>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600" dirty="0" smtClean="0">
                <a:solidFill>
                  <a:schemeClr val="tx1"/>
                </a:solidFill>
              </a:rPr>
              <a:t>Tips ! </a:t>
            </a:r>
            <a:endParaRPr lang="sv-S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ruta 4"/>
          <p:cNvSpPr txBox="1"/>
          <p:nvPr/>
        </p:nvSpPr>
        <p:spPr>
          <a:xfrm>
            <a:off x="188640" y="323528"/>
            <a:ext cx="6480720" cy="8586966"/>
          </a:xfrm>
          <a:prstGeom prst="rect">
            <a:avLst/>
          </a:prstGeom>
          <a:noFill/>
        </p:spPr>
        <p:txBody>
          <a:bodyPr wrap="square" rtlCol="0">
            <a:spAutoFit/>
          </a:bodyPr>
          <a:lstStyle/>
          <a:p>
            <a:endParaRPr lang="sv-SE" sz="1200" dirty="0" smtClean="0"/>
          </a:p>
          <a:p>
            <a:endParaRPr lang="sv-SE" sz="1200" dirty="0" smtClean="0"/>
          </a:p>
          <a:p>
            <a:endParaRPr lang="sv-SE" sz="1200" dirty="0" smtClean="0"/>
          </a:p>
          <a:p>
            <a:r>
              <a:rPr lang="sv-SE" sz="1200" dirty="0" smtClean="0"/>
              <a:t> </a:t>
            </a:r>
          </a:p>
          <a:p>
            <a:r>
              <a:rPr lang="sv-SE" sz="1200" dirty="0" smtClean="0"/>
              <a:t>Enligt vad dagens forskning har kommit fram till så är det i samtalet och i samspelet med omgivningen som barn lär sig maximalt. Enligt teoretikern Lev </a:t>
            </a:r>
            <a:r>
              <a:rPr lang="sv-SE" sz="1200" dirty="0" err="1" smtClean="0"/>
              <a:t>Vygotskij´s</a:t>
            </a:r>
            <a:r>
              <a:rPr lang="sv-SE" sz="1200" dirty="0" smtClean="0"/>
              <a:t> sociokulturella perspektiv, är det just "i samspelet med omgivningen som den vuxne genom kommunikation kan få barnet att binda samman sina upplevelser med tidigare erfarenheter"(</a:t>
            </a:r>
            <a:r>
              <a:rPr lang="sv-SE" sz="1200" dirty="0" err="1" smtClean="0"/>
              <a:t>M.H.Sträng/S</a:t>
            </a:r>
            <a:r>
              <a:rPr lang="sv-SE" sz="1200" dirty="0" smtClean="0"/>
              <a:t>. Persson).</a:t>
            </a:r>
          </a:p>
          <a:p>
            <a:r>
              <a:rPr lang="sv-SE" sz="1200" dirty="0" smtClean="0"/>
              <a:t>Det är viktigt att vi pedagoger försöker möta barnen i deras tankar och intressen och blir deras medforskare i deras nyfikna sökande efter hur saker fungerar.</a:t>
            </a:r>
          </a:p>
          <a:p>
            <a:r>
              <a:rPr lang="sv-SE" sz="1200" dirty="0" smtClean="0"/>
              <a:t> </a:t>
            </a:r>
          </a:p>
          <a:p>
            <a:r>
              <a:rPr lang="sv-SE" sz="1200" dirty="0" smtClean="0"/>
              <a:t>Några ledord till den som vill vara en medsökare: </a:t>
            </a:r>
          </a:p>
          <a:p>
            <a:r>
              <a:rPr lang="sv-SE" sz="1200" dirty="0" smtClean="0"/>
              <a:t> </a:t>
            </a:r>
          </a:p>
          <a:p>
            <a:r>
              <a:rPr lang="sv-SE" sz="1200" i="1" dirty="0" smtClean="0"/>
              <a:t>Barnens intresse</a:t>
            </a:r>
            <a:r>
              <a:rPr lang="sv-SE" sz="1200" dirty="0" smtClean="0"/>
              <a:t>. För att barnen ska känna sig intresserade är det bra att börja med något som du vet intresserar dem. Ofta får man släppa det man planerat för att följa barnens tankar och idéer istället. Ta vara på barnens frågor.</a:t>
            </a:r>
          </a:p>
          <a:p>
            <a:r>
              <a:rPr lang="sv-SE" sz="1200" dirty="0" smtClean="0"/>
              <a:t> </a:t>
            </a:r>
          </a:p>
          <a:p>
            <a:r>
              <a:rPr lang="sv-SE" sz="1200" i="1" dirty="0" smtClean="0"/>
              <a:t>Begrepp. </a:t>
            </a:r>
            <a:r>
              <a:rPr lang="sv-SE" sz="1200" dirty="0" smtClean="0"/>
              <a:t>Använd rätt benämning och begrepp även om det är ord som barnen inte känner till.</a:t>
            </a:r>
          </a:p>
          <a:p>
            <a:r>
              <a:rPr lang="sv-SE" sz="1200" i="1" dirty="0" smtClean="0"/>
              <a:t> </a:t>
            </a:r>
          </a:p>
          <a:p>
            <a:r>
              <a:rPr lang="sv-SE" sz="1200" i="1" dirty="0" smtClean="0"/>
              <a:t>Sortera/klassificera</a:t>
            </a:r>
            <a:r>
              <a:rPr lang="sv-SE" sz="1200" dirty="0" smtClean="0"/>
              <a:t>. För att barnen ska få förståelse för olika begrepp är det bra med sorteringsövningar av olika slag. Jämföra och kategorisera. T.ex.. Vad flyter och vad sjunker?</a:t>
            </a:r>
          </a:p>
          <a:p>
            <a:r>
              <a:rPr lang="sv-SE" sz="1200" dirty="0" smtClean="0"/>
              <a:t> </a:t>
            </a:r>
          </a:p>
          <a:p>
            <a:r>
              <a:rPr lang="sv-SE" sz="1200" i="1" dirty="0" smtClean="0"/>
              <a:t>Miljön</a:t>
            </a:r>
            <a:r>
              <a:rPr lang="sv-SE" sz="1200" dirty="0" smtClean="0"/>
              <a:t>. Pedagogen måste vara närvarande och intresserad av barnens frågor och visa att det är barnens engagemang och intresse som är viktigast och inte resultatet. Svaren på naturvetenskapliga frågor är många gånger flera och leder oftast till nya frågor att undersöka.</a:t>
            </a:r>
          </a:p>
          <a:p>
            <a:r>
              <a:rPr lang="sv-SE" sz="1200" dirty="0" smtClean="0"/>
              <a:t> </a:t>
            </a:r>
          </a:p>
          <a:p>
            <a:r>
              <a:rPr lang="sv-SE" sz="1200" i="1" dirty="0" smtClean="0"/>
              <a:t>Frågor</a:t>
            </a:r>
            <a:r>
              <a:rPr lang="sv-SE" sz="1200" dirty="0" smtClean="0"/>
              <a:t>. Att ställa frågor som leder till nya frågor och undersökningar( produktiva frågor) är grunden i att arbeta naturvetenskapligt. Genom att ta reda på hur barnen tänker kan pedagogen få barnen att undersöka vidare.</a:t>
            </a:r>
          </a:p>
          <a:p>
            <a:r>
              <a:rPr lang="sv-SE" sz="1200" dirty="0" smtClean="0"/>
              <a:t>Det kan vara bra att börja med upptäckarfrågor som : - Har ni sett?</a:t>
            </a:r>
          </a:p>
          <a:p>
            <a:r>
              <a:rPr lang="sv-SE" sz="1200" dirty="0" smtClean="0"/>
              <a:t>Sen kan man gå vidare med forskarfrågor som: - Hur blir det om...? </a:t>
            </a:r>
            <a:r>
              <a:rPr lang="sv-SE" sz="1200" dirty="0" err="1" smtClean="0"/>
              <a:t>-Vad</a:t>
            </a:r>
            <a:r>
              <a:rPr lang="sv-SE" sz="1200" dirty="0" smtClean="0"/>
              <a:t> tror du händer om..?</a:t>
            </a:r>
          </a:p>
          <a:p>
            <a:r>
              <a:rPr lang="sv-SE" sz="1200" dirty="0" smtClean="0"/>
              <a:t>Det kan vara bra att undvika "Varför" frågor då ofta frågan blir för stor för barnet och dom kanske känner att de ska svara "rätt". Om du använder "varför" är det bra att lägga till ett "tror du". Då blir frågan personifierad och upplevs inte som en rätt/fel fråga.</a:t>
            </a:r>
          </a:p>
          <a:p>
            <a:r>
              <a:rPr lang="sv-SE" sz="1200" dirty="0" smtClean="0"/>
              <a:t> </a:t>
            </a:r>
          </a:p>
          <a:p>
            <a:r>
              <a:rPr lang="sv-SE" sz="1200" i="1" dirty="0" smtClean="0"/>
              <a:t>Tid</a:t>
            </a:r>
            <a:r>
              <a:rPr lang="sv-SE" sz="1200" dirty="0" smtClean="0"/>
              <a:t>. Ge barnen tid att undersöka innan du som vuxen avbryter koncentrationen. Barn som blir avbrutna i sitt undersökande tröttnar oftast. Vänta med att ställa frågor tills du märker att barnen vill det.</a:t>
            </a:r>
          </a:p>
          <a:p>
            <a:r>
              <a:rPr lang="sv-SE" sz="1200" i="1" dirty="0" smtClean="0"/>
              <a:t> </a:t>
            </a:r>
          </a:p>
          <a:p>
            <a:r>
              <a:rPr lang="sv-SE" sz="1200" i="1" dirty="0" smtClean="0"/>
              <a:t>Hypotes.</a:t>
            </a:r>
            <a:r>
              <a:rPr lang="sv-SE" sz="1200" dirty="0" smtClean="0"/>
              <a:t> Tillsammans med barnen kan man ställa en hypotes(troligt svar) och sedan genom vidare undersökningar och experiment ta reda på om det kan vara så.</a:t>
            </a:r>
            <a:endParaRPr lang="sv-SE" sz="1200" dirty="0"/>
          </a:p>
        </p:txBody>
      </p:sp>
      <p:sp>
        <p:nvSpPr>
          <p:cNvPr id="3" name="Rektangel 2"/>
          <p:cNvSpPr/>
          <p:nvPr/>
        </p:nvSpPr>
        <p:spPr>
          <a:xfrm>
            <a:off x="260648" y="395536"/>
            <a:ext cx="6264696" cy="576064"/>
          </a:xfrm>
          <a:prstGeom prst="rect">
            <a:avLst/>
          </a:prstGeom>
          <a:gradFill>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dirty="0" smtClean="0">
                <a:solidFill>
                  <a:schemeClr val="tx1"/>
                </a:solidFill>
              </a:rPr>
              <a:t>Ett naturvetenskapligt arbetssätt= ett undersökande och utforskande arbetssätt</a:t>
            </a:r>
            <a:r>
              <a:rPr lang="sv-SE" sz="1600" i="1" dirty="0" smtClean="0">
                <a:solidFill>
                  <a:schemeClr val="tx1"/>
                </a:solidFill>
              </a:rPr>
              <a:t>!</a:t>
            </a:r>
            <a:endParaRPr lang="sv-SE" sz="1600" dirty="0" smtClean="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ruta 2"/>
          <p:cNvSpPr txBox="1"/>
          <p:nvPr/>
        </p:nvSpPr>
        <p:spPr>
          <a:xfrm>
            <a:off x="476672" y="827584"/>
            <a:ext cx="6120680" cy="4154984"/>
          </a:xfrm>
          <a:prstGeom prst="rect">
            <a:avLst/>
          </a:prstGeom>
          <a:noFill/>
        </p:spPr>
        <p:txBody>
          <a:bodyPr wrap="square" rtlCol="0">
            <a:spAutoFit/>
          </a:bodyPr>
          <a:lstStyle/>
          <a:p>
            <a:r>
              <a:rPr lang="sv-SE" sz="1200" i="1" dirty="0" smtClean="0"/>
              <a:t>Upprepa.</a:t>
            </a:r>
            <a:r>
              <a:rPr lang="sv-SE" sz="1200" dirty="0" smtClean="0"/>
              <a:t> Genom att upprepa experimenten många gånger kan barnet till slut komma fram till en slutsats. Det är alltid svårt att ändra på tidigare inlärda föreställningar och det krävs många självupplevda bevis för att ändra sin uppfattning. Det gäller även oss vuxna!            Ett annat sätt att befästa kunskapen är att låta de äldre barnen visa de yngre. Man lär sig genom att visa andra.</a:t>
            </a:r>
          </a:p>
          <a:p>
            <a:r>
              <a:rPr lang="sv-SE" sz="1200" dirty="0" smtClean="0"/>
              <a:t> </a:t>
            </a:r>
          </a:p>
          <a:p>
            <a:r>
              <a:rPr lang="sv-SE" sz="1200" i="1" dirty="0" smtClean="0"/>
              <a:t>Dokumentera. </a:t>
            </a:r>
            <a:r>
              <a:rPr lang="sv-SE" sz="1200" dirty="0" smtClean="0"/>
              <a:t>Genom dokumentation blir barnens lärande tydligt. Man kan ta reda på hur barnens tankar är före undersökandet och hur de tänker efter genom att låta dem rita/beskriva innan och efter. Genom att använda en dokumentationsvägg som visar på barns lärande blir det också tydligt för föräldrar </a:t>
            </a:r>
            <a:r>
              <a:rPr lang="sv-SE" sz="1200" dirty="0" err="1" smtClean="0"/>
              <a:t>mfl</a:t>
            </a:r>
            <a:r>
              <a:rPr lang="sv-SE" sz="1200" dirty="0" smtClean="0"/>
              <a:t>.</a:t>
            </a:r>
          </a:p>
          <a:p>
            <a:r>
              <a:rPr lang="sv-SE" sz="1200" dirty="0" smtClean="0"/>
              <a:t> </a:t>
            </a:r>
          </a:p>
          <a:p>
            <a:r>
              <a:rPr lang="sv-SE" sz="1200" i="1" dirty="0" smtClean="0"/>
              <a:t>Mindre grupper.</a:t>
            </a:r>
            <a:r>
              <a:rPr lang="sv-SE" sz="1200" dirty="0" smtClean="0"/>
              <a:t> Det är alltid en fördel om man har möjlighet att dela in barnen i mindre grupper. I den lilla gruppen(3-4 barn) kan alla få komma till tals och det är lättare att lyssna in allas tankar.</a:t>
            </a:r>
          </a:p>
          <a:p>
            <a:r>
              <a:rPr lang="sv-SE" sz="1200" dirty="0" smtClean="0"/>
              <a:t> </a:t>
            </a:r>
          </a:p>
          <a:p>
            <a:r>
              <a:rPr lang="sv-SE" sz="1200" i="1" dirty="0" smtClean="0"/>
              <a:t>Material</a:t>
            </a:r>
            <a:r>
              <a:rPr lang="sv-SE" sz="1200" dirty="0" smtClean="0"/>
              <a:t>. Det krävs sällan något särskilt material för att jobba med naturvetenskap. Till experiment kan man oftast hitta lämpliga saker i skafferiet eller köksskåpen.</a:t>
            </a:r>
          </a:p>
          <a:p>
            <a:r>
              <a:rPr lang="sv-SE" sz="1200" dirty="0" smtClean="0"/>
              <a:t> </a:t>
            </a:r>
          </a:p>
          <a:p>
            <a:r>
              <a:rPr lang="sv-SE" sz="1200" dirty="0" smtClean="0"/>
              <a:t>Det enda som krävs är egentligen att din inbyggda nyfikenhet plockas fram. Då hänger barnen genast på. Man kan inte annat än njuta och ha kul tillsammans när man upptäcker hur saker och ting fungerar och ju mer man vet, ju fler frågor finns det att ta reda på.</a:t>
            </a:r>
            <a:endParaRPr lang="sv-SE" sz="1200" dirty="0"/>
          </a:p>
        </p:txBody>
      </p:sp>
      <p:sp>
        <p:nvSpPr>
          <p:cNvPr id="4" name="Ellips 3"/>
          <p:cNvSpPr/>
          <p:nvPr/>
        </p:nvSpPr>
        <p:spPr>
          <a:xfrm>
            <a:off x="1772816" y="5652120"/>
            <a:ext cx="3744416" cy="2232248"/>
          </a:xfrm>
          <a:prstGeom prst="ellipse">
            <a:avLst/>
          </a:prstGeom>
          <a:gradFill flip="none" rotWithShape="1">
            <a:gsLst>
              <a:gs pos="0">
                <a:srgbClr val="5E9EFF"/>
              </a:gs>
              <a:gs pos="39999">
                <a:srgbClr val="85C2FF"/>
              </a:gs>
              <a:gs pos="70000">
                <a:srgbClr val="C4D6EB"/>
              </a:gs>
              <a:gs pos="100000">
                <a:srgbClr val="FFEBFA"/>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3600" dirty="0" smtClean="0">
                <a:solidFill>
                  <a:schemeClr val="tx1"/>
                </a:solidFill>
              </a:rPr>
              <a:t>Upptäcka</a:t>
            </a:r>
          </a:p>
          <a:p>
            <a:pPr algn="ctr"/>
            <a:r>
              <a:rPr lang="sv-SE" sz="3600" dirty="0" smtClean="0">
                <a:solidFill>
                  <a:schemeClr val="tx1"/>
                </a:solidFill>
              </a:rPr>
              <a:t>Undersöka</a:t>
            </a:r>
          </a:p>
          <a:p>
            <a:pPr algn="ctr"/>
            <a:r>
              <a:rPr lang="sv-SE" sz="3600" dirty="0" smtClean="0">
                <a:solidFill>
                  <a:schemeClr val="tx1"/>
                </a:solidFill>
              </a:rPr>
              <a:t>Utforska!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p:cNvSpPr txBox="1"/>
          <p:nvPr/>
        </p:nvSpPr>
        <p:spPr>
          <a:xfrm>
            <a:off x="332656" y="539552"/>
            <a:ext cx="6120680" cy="9325630"/>
          </a:xfrm>
          <a:prstGeom prst="rect">
            <a:avLst/>
          </a:prstGeom>
          <a:noFill/>
        </p:spPr>
        <p:txBody>
          <a:bodyPr wrap="square" rtlCol="0">
            <a:spAutoFit/>
          </a:bodyPr>
          <a:lstStyle/>
          <a:p>
            <a:r>
              <a:rPr lang="sv-SE" sz="1400" dirty="0" smtClean="0"/>
              <a:t>Beskrivning av relevant naturvetenskap</a:t>
            </a:r>
          </a:p>
          <a:p>
            <a:endParaRPr lang="sv-SE" sz="1400" dirty="0" smtClean="0"/>
          </a:p>
          <a:p>
            <a:endParaRPr lang="sv-SE" sz="1400" dirty="0" smtClean="0"/>
          </a:p>
          <a:p>
            <a:r>
              <a:rPr lang="sv-SE" sz="1400" dirty="0" smtClean="0"/>
              <a:t>Densitet och flytkraft</a:t>
            </a:r>
          </a:p>
          <a:p>
            <a:r>
              <a:rPr lang="sv-SE" sz="1400" b="1" dirty="0" smtClean="0"/>
              <a:t> </a:t>
            </a:r>
            <a:endParaRPr lang="sv-SE" sz="1400" dirty="0" smtClean="0"/>
          </a:p>
          <a:p>
            <a:r>
              <a:rPr lang="sv-SE" sz="1200" dirty="0" smtClean="0"/>
              <a:t>Alla vätskor och material har olika densitet, eller ”täthet”. Det beror på hur tätt atomerna eller molekylerna sitter i materialet, och på vilka atomer materialet består av (</a:t>
            </a:r>
            <a:r>
              <a:rPr lang="sv-SE" sz="1200" dirty="0" err="1" smtClean="0"/>
              <a:t>dvs</a:t>
            </a:r>
            <a:r>
              <a:rPr lang="sv-SE" sz="1200" dirty="0" smtClean="0"/>
              <a:t> hur mycket varje atom väger).</a:t>
            </a:r>
          </a:p>
          <a:p>
            <a:r>
              <a:rPr lang="sv-SE" sz="1200" dirty="0" smtClean="0"/>
              <a:t>Densiteten är ett mått på hur stor vikt (massa) ett ämne har per volymenhet. Det mäts genom att man delar materialets vikt med dess volym. Den officiella enheten för densitet är kg/m3, men ibland anger man densitet i kg/liter.</a:t>
            </a:r>
          </a:p>
          <a:p>
            <a:r>
              <a:rPr lang="sv-SE" sz="1200" dirty="0" smtClean="0"/>
              <a:t>Vatten har vid ca. 4 grader en densitet på 1kg/liter (1000 kg/m3)</a:t>
            </a:r>
          </a:p>
          <a:p>
            <a:r>
              <a:rPr lang="sv-SE" sz="1200" dirty="0" smtClean="0"/>
              <a:t>Ju högre densitet ett ämne har desto större massa per volymenhet.</a:t>
            </a:r>
          </a:p>
          <a:p>
            <a:r>
              <a:rPr lang="sv-SE" sz="1200" dirty="0" smtClean="0"/>
              <a:t>I dagligt tal säger man att ett ämne är tungt när det har hög densitet. T.ex. tung som bly, där bly har densiteten 11,35 kg/liter. </a:t>
            </a:r>
          </a:p>
          <a:p>
            <a:r>
              <a:rPr lang="sv-SE" sz="1200" dirty="0" smtClean="0"/>
              <a:t> </a:t>
            </a:r>
          </a:p>
          <a:p>
            <a:endParaRPr lang="sv-SE" sz="1200" dirty="0" smtClean="0"/>
          </a:p>
          <a:p>
            <a:r>
              <a:rPr lang="sv-SE" sz="1200" dirty="0" smtClean="0"/>
              <a:t>Några ämnens densitet</a:t>
            </a:r>
          </a:p>
          <a:p>
            <a:r>
              <a:rPr lang="sv-SE" sz="1200" dirty="0" smtClean="0"/>
              <a:t> </a:t>
            </a:r>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endParaRPr lang="sv-SE" sz="1200" dirty="0" smtClean="0"/>
          </a:p>
          <a:p>
            <a:r>
              <a:rPr lang="sv-SE" sz="1200" dirty="0" smtClean="0"/>
              <a:t>Den högsta densiteten, det tyngsta ämnet, som förekommer naturligt på jorden är osmium, 22,6 kg/liter.</a:t>
            </a:r>
          </a:p>
          <a:p>
            <a:r>
              <a:rPr lang="sv-SE" sz="1200" dirty="0" smtClean="0"/>
              <a:t> </a:t>
            </a:r>
          </a:p>
          <a:p>
            <a:r>
              <a:rPr lang="sv-SE" sz="1400" dirty="0" smtClean="0"/>
              <a:t> </a:t>
            </a:r>
          </a:p>
          <a:p>
            <a:r>
              <a:rPr lang="sv-SE" sz="1400" dirty="0" smtClean="0"/>
              <a:t> </a:t>
            </a:r>
          </a:p>
          <a:p>
            <a:r>
              <a:rPr lang="sv-SE" sz="1400" dirty="0" smtClean="0"/>
              <a:t> </a:t>
            </a:r>
          </a:p>
          <a:p>
            <a:endParaRPr lang="sv-SE" sz="1400" dirty="0" smtClean="0"/>
          </a:p>
          <a:p>
            <a:endParaRPr lang="sv-SE" dirty="0"/>
          </a:p>
        </p:txBody>
      </p:sp>
      <p:graphicFrame>
        <p:nvGraphicFramePr>
          <p:cNvPr id="3" name="Tabell 2"/>
          <p:cNvGraphicFramePr>
            <a:graphicFrameLocks noGrp="1"/>
          </p:cNvGraphicFramePr>
          <p:nvPr/>
        </p:nvGraphicFramePr>
        <p:xfrm>
          <a:off x="476672" y="4067944"/>
          <a:ext cx="5328591" cy="3528392"/>
        </p:xfrm>
        <a:graphic>
          <a:graphicData uri="http://schemas.openxmlformats.org/drawingml/2006/table">
            <a:tbl>
              <a:tblPr firstRow="1" bandRow="1">
                <a:tableStyleId>{D7AC3CCA-C797-4891-BE02-D94E43425B78}</a:tableStyleId>
              </a:tblPr>
              <a:tblGrid>
                <a:gridCol w="1776197"/>
                <a:gridCol w="1776197"/>
                <a:gridCol w="1776197"/>
              </a:tblGrid>
              <a:tr h="574389">
                <a:tc>
                  <a:txBody>
                    <a:bodyPr/>
                    <a:lstStyle/>
                    <a:p>
                      <a:r>
                        <a:rPr lang="sv-SE" sz="1400" dirty="0" smtClean="0"/>
                        <a:t>      Ämne</a:t>
                      </a:r>
                      <a:r>
                        <a:rPr lang="sv-SE" sz="1400" baseline="0" dirty="0" smtClean="0"/>
                        <a:t>           </a:t>
                      </a:r>
                      <a:endParaRPr lang="sv-SE" sz="1400" dirty="0"/>
                    </a:p>
                  </a:txBody>
                  <a:tcPr/>
                </a:tc>
                <a:tc>
                  <a:txBody>
                    <a:bodyPr/>
                    <a:lstStyle/>
                    <a:p>
                      <a:r>
                        <a:rPr lang="sv-SE" sz="1400" dirty="0" smtClean="0"/>
                        <a:t>     Kg/m3</a:t>
                      </a:r>
                      <a:endParaRPr lang="sv-SE" sz="1400" dirty="0"/>
                    </a:p>
                  </a:txBody>
                  <a:tcPr/>
                </a:tc>
                <a:tc>
                  <a:txBody>
                    <a:bodyPr/>
                    <a:lstStyle/>
                    <a:p>
                      <a:r>
                        <a:rPr lang="sv-SE" sz="1400" dirty="0" smtClean="0"/>
                        <a:t>    Kg/liter</a:t>
                      </a:r>
                      <a:endParaRPr lang="sv-SE" sz="1400" dirty="0"/>
                    </a:p>
                  </a:txBody>
                  <a:tcPr/>
                </a:tc>
              </a:tr>
              <a:tr h="328223">
                <a:tc>
                  <a:txBody>
                    <a:bodyPr/>
                    <a:lstStyle/>
                    <a:p>
                      <a:r>
                        <a:rPr lang="sv-SE" sz="1400" dirty="0" smtClean="0"/>
                        <a:t>Vatten</a:t>
                      </a:r>
                      <a:endParaRPr lang="sv-SE" sz="1400" dirty="0"/>
                    </a:p>
                  </a:txBody>
                  <a:tcPr/>
                </a:tc>
                <a:tc>
                  <a:txBody>
                    <a:bodyPr/>
                    <a:lstStyle/>
                    <a:p>
                      <a:r>
                        <a:rPr lang="sv-SE" sz="1400" dirty="0" smtClean="0"/>
                        <a:t>1000</a:t>
                      </a:r>
                      <a:endParaRPr lang="sv-SE" sz="1400" dirty="0"/>
                    </a:p>
                  </a:txBody>
                  <a:tcPr/>
                </a:tc>
                <a:tc>
                  <a:txBody>
                    <a:bodyPr/>
                    <a:lstStyle/>
                    <a:p>
                      <a:r>
                        <a:rPr lang="sv-SE" sz="1400" dirty="0" smtClean="0"/>
                        <a:t>1,0</a:t>
                      </a:r>
                    </a:p>
                  </a:txBody>
                  <a:tcPr/>
                </a:tc>
              </a:tr>
              <a:tr h="328223">
                <a:tc>
                  <a:txBody>
                    <a:bodyPr/>
                    <a:lstStyle/>
                    <a:p>
                      <a:r>
                        <a:rPr lang="sv-SE" sz="1400" dirty="0" smtClean="0"/>
                        <a:t>Is</a:t>
                      </a:r>
                      <a:endParaRPr lang="sv-SE" sz="1400" dirty="0"/>
                    </a:p>
                  </a:txBody>
                  <a:tcPr/>
                </a:tc>
                <a:tc>
                  <a:txBody>
                    <a:bodyPr/>
                    <a:lstStyle/>
                    <a:p>
                      <a:r>
                        <a:rPr lang="sv-SE" sz="1400" dirty="0" smtClean="0"/>
                        <a:t>917</a:t>
                      </a:r>
                      <a:endParaRPr lang="sv-SE" sz="1400" dirty="0"/>
                    </a:p>
                  </a:txBody>
                  <a:tcPr/>
                </a:tc>
                <a:tc>
                  <a:txBody>
                    <a:bodyPr/>
                    <a:lstStyle/>
                    <a:p>
                      <a:r>
                        <a:rPr lang="sv-SE" sz="1400" dirty="0" smtClean="0"/>
                        <a:t>0,917</a:t>
                      </a:r>
                      <a:endParaRPr lang="sv-SE" sz="1400" dirty="0"/>
                    </a:p>
                  </a:txBody>
                  <a:tcPr/>
                </a:tc>
              </a:tr>
              <a:tr h="328223">
                <a:tc>
                  <a:txBody>
                    <a:bodyPr/>
                    <a:lstStyle/>
                    <a:p>
                      <a:r>
                        <a:rPr lang="sv-SE" sz="1400" dirty="0" smtClean="0"/>
                        <a:t>Bly</a:t>
                      </a:r>
                      <a:endParaRPr lang="sv-SE" sz="1400" dirty="0"/>
                    </a:p>
                  </a:txBody>
                  <a:tcPr/>
                </a:tc>
                <a:tc>
                  <a:txBody>
                    <a:bodyPr/>
                    <a:lstStyle/>
                    <a:p>
                      <a:r>
                        <a:rPr lang="sv-SE" sz="1400" dirty="0" smtClean="0"/>
                        <a:t>11350</a:t>
                      </a:r>
                      <a:endParaRPr lang="sv-SE" sz="1400" dirty="0"/>
                    </a:p>
                  </a:txBody>
                  <a:tcPr/>
                </a:tc>
                <a:tc>
                  <a:txBody>
                    <a:bodyPr/>
                    <a:lstStyle/>
                    <a:p>
                      <a:r>
                        <a:rPr lang="sv-SE" sz="1400" dirty="0" smtClean="0"/>
                        <a:t>11,35</a:t>
                      </a:r>
                      <a:endParaRPr lang="sv-SE" sz="1400" dirty="0"/>
                    </a:p>
                  </a:txBody>
                  <a:tcPr/>
                </a:tc>
              </a:tr>
              <a:tr h="328223">
                <a:tc>
                  <a:txBody>
                    <a:bodyPr/>
                    <a:lstStyle/>
                    <a:p>
                      <a:r>
                        <a:rPr lang="sv-SE" sz="1400" dirty="0" smtClean="0"/>
                        <a:t>Guld</a:t>
                      </a:r>
                      <a:endParaRPr lang="sv-SE" sz="1400" dirty="0"/>
                    </a:p>
                  </a:txBody>
                  <a:tcPr/>
                </a:tc>
                <a:tc>
                  <a:txBody>
                    <a:bodyPr/>
                    <a:lstStyle/>
                    <a:p>
                      <a:r>
                        <a:rPr lang="sv-SE" sz="1400" dirty="0" smtClean="0"/>
                        <a:t>19300</a:t>
                      </a:r>
                      <a:endParaRPr lang="sv-SE" sz="1400" dirty="0"/>
                    </a:p>
                  </a:txBody>
                  <a:tcPr/>
                </a:tc>
                <a:tc>
                  <a:txBody>
                    <a:bodyPr/>
                    <a:lstStyle/>
                    <a:p>
                      <a:r>
                        <a:rPr lang="sv-SE" sz="1400" dirty="0" smtClean="0"/>
                        <a:t>19,3</a:t>
                      </a:r>
                      <a:endParaRPr lang="sv-SE" sz="1400" dirty="0"/>
                    </a:p>
                  </a:txBody>
                  <a:tcPr/>
                </a:tc>
              </a:tr>
              <a:tr h="328223">
                <a:tc>
                  <a:txBody>
                    <a:bodyPr/>
                    <a:lstStyle/>
                    <a:p>
                      <a:r>
                        <a:rPr lang="sv-SE" sz="1400" dirty="0" smtClean="0"/>
                        <a:t>Silver</a:t>
                      </a:r>
                      <a:endParaRPr lang="sv-SE" sz="1400" dirty="0"/>
                    </a:p>
                  </a:txBody>
                  <a:tcPr/>
                </a:tc>
                <a:tc>
                  <a:txBody>
                    <a:bodyPr/>
                    <a:lstStyle/>
                    <a:p>
                      <a:r>
                        <a:rPr lang="sv-SE" sz="1400" dirty="0" smtClean="0"/>
                        <a:t>10500</a:t>
                      </a:r>
                      <a:endParaRPr lang="sv-SE" sz="1400" dirty="0"/>
                    </a:p>
                  </a:txBody>
                  <a:tcPr/>
                </a:tc>
                <a:tc>
                  <a:txBody>
                    <a:bodyPr/>
                    <a:lstStyle/>
                    <a:p>
                      <a:r>
                        <a:rPr lang="sv-SE" sz="1400" dirty="0" smtClean="0"/>
                        <a:t>10,5</a:t>
                      </a:r>
                      <a:endParaRPr lang="sv-SE" sz="1400" dirty="0"/>
                    </a:p>
                  </a:txBody>
                  <a:tcPr/>
                </a:tc>
              </a:tr>
              <a:tr h="328223">
                <a:tc>
                  <a:txBody>
                    <a:bodyPr/>
                    <a:lstStyle/>
                    <a:p>
                      <a:r>
                        <a:rPr lang="sv-SE" sz="1400" dirty="0" smtClean="0"/>
                        <a:t>Järn</a:t>
                      </a:r>
                      <a:endParaRPr lang="sv-SE" sz="1400" dirty="0"/>
                    </a:p>
                  </a:txBody>
                  <a:tcPr/>
                </a:tc>
                <a:tc>
                  <a:txBody>
                    <a:bodyPr/>
                    <a:lstStyle/>
                    <a:p>
                      <a:r>
                        <a:rPr lang="sv-SE" sz="1400" dirty="0" smtClean="0"/>
                        <a:t>7860</a:t>
                      </a:r>
                      <a:endParaRPr lang="sv-SE" sz="1400" dirty="0"/>
                    </a:p>
                  </a:txBody>
                  <a:tcPr/>
                </a:tc>
                <a:tc>
                  <a:txBody>
                    <a:bodyPr/>
                    <a:lstStyle/>
                    <a:p>
                      <a:r>
                        <a:rPr lang="sv-SE" sz="1400" dirty="0" smtClean="0"/>
                        <a:t>7,86</a:t>
                      </a:r>
                      <a:endParaRPr lang="sv-SE" sz="1400" dirty="0"/>
                    </a:p>
                  </a:txBody>
                  <a:tcPr/>
                </a:tc>
              </a:tr>
              <a:tr h="328223">
                <a:tc>
                  <a:txBody>
                    <a:bodyPr/>
                    <a:lstStyle/>
                    <a:p>
                      <a:r>
                        <a:rPr lang="sv-SE" sz="1400" dirty="0" smtClean="0"/>
                        <a:t>Olivolja</a:t>
                      </a:r>
                      <a:endParaRPr lang="sv-SE" sz="1400" dirty="0"/>
                    </a:p>
                  </a:txBody>
                  <a:tcPr/>
                </a:tc>
                <a:tc>
                  <a:txBody>
                    <a:bodyPr/>
                    <a:lstStyle/>
                    <a:p>
                      <a:r>
                        <a:rPr lang="sv-SE" sz="1400" dirty="0" smtClean="0"/>
                        <a:t>915</a:t>
                      </a:r>
                      <a:endParaRPr lang="sv-SE" sz="1400" dirty="0"/>
                    </a:p>
                  </a:txBody>
                  <a:tcPr/>
                </a:tc>
                <a:tc>
                  <a:txBody>
                    <a:bodyPr/>
                    <a:lstStyle/>
                    <a:p>
                      <a:r>
                        <a:rPr lang="sv-SE" sz="1400" dirty="0" smtClean="0"/>
                        <a:t>0,915</a:t>
                      </a:r>
                      <a:endParaRPr lang="sv-SE" sz="1400" dirty="0"/>
                    </a:p>
                  </a:txBody>
                  <a:tcPr/>
                </a:tc>
              </a:tr>
              <a:tr h="328223">
                <a:tc>
                  <a:txBody>
                    <a:bodyPr/>
                    <a:lstStyle/>
                    <a:p>
                      <a:r>
                        <a:rPr lang="sv-SE" sz="1400" dirty="0" smtClean="0"/>
                        <a:t>Osmium</a:t>
                      </a:r>
                      <a:endParaRPr lang="sv-SE" sz="1400" dirty="0"/>
                    </a:p>
                  </a:txBody>
                  <a:tcPr/>
                </a:tc>
                <a:tc>
                  <a:txBody>
                    <a:bodyPr/>
                    <a:lstStyle/>
                    <a:p>
                      <a:r>
                        <a:rPr lang="sv-SE" sz="1400" dirty="0" smtClean="0"/>
                        <a:t>22600</a:t>
                      </a:r>
                      <a:endParaRPr lang="sv-SE" sz="1400" dirty="0"/>
                    </a:p>
                  </a:txBody>
                  <a:tcPr/>
                </a:tc>
                <a:tc>
                  <a:txBody>
                    <a:bodyPr/>
                    <a:lstStyle/>
                    <a:p>
                      <a:r>
                        <a:rPr lang="sv-SE" sz="1400" dirty="0" smtClean="0"/>
                        <a:t>22,6</a:t>
                      </a:r>
                      <a:endParaRPr lang="sv-SE" sz="1400" dirty="0"/>
                    </a:p>
                  </a:txBody>
                  <a:tcPr/>
                </a:tc>
              </a:tr>
              <a:tr h="328219">
                <a:tc>
                  <a:txBody>
                    <a:bodyPr/>
                    <a:lstStyle/>
                    <a:p>
                      <a:r>
                        <a:rPr lang="sv-SE" sz="1400" dirty="0" smtClean="0"/>
                        <a:t>Luft</a:t>
                      </a:r>
                      <a:endParaRPr lang="sv-SE" sz="1400" dirty="0"/>
                    </a:p>
                  </a:txBody>
                  <a:tcPr/>
                </a:tc>
                <a:tc>
                  <a:txBody>
                    <a:bodyPr/>
                    <a:lstStyle/>
                    <a:p>
                      <a:r>
                        <a:rPr lang="sv-SE" sz="1400" dirty="0" smtClean="0"/>
                        <a:t>1,29</a:t>
                      </a:r>
                      <a:endParaRPr lang="sv-SE" sz="1400" dirty="0"/>
                    </a:p>
                  </a:txBody>
                  <a:tcPr/>
                </a:tc>
                <a:tc>
                  <a:txBody>
                    <a:bodyPr/>
                    <a:lstStyle/>
                    <a:p>
                      <a:r>
                        <a:rPr lang="sv-SE" sz="1400" dirty="0" smtClean="0"/>
                        <a:t>0,00129</a:t>
                      </a:r>
                      <a:endParaRPr lang="sv-SE" sz="1400" dirty="0"/>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rodigt">
  <a:themeElements>
    <a:clrScheme name="Frodig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Frodig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rodig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1429</TotalTime>
  <Words>1862</Words>
  <Application>Microsoft Office PowerPoint</Application>
  <PresentationFormat>Bildspel på skärmen (4:3)</PresentationFormat>
  <Paragraphs>448</Paragraphs>
  <Slides>13</Slides>
  <Notes>1</Notes>
  <HiddenSlides>0</HiddenSlides>
  <MMClips>0</MMClips>
  <ScaleCrop>false</ScaleCrop>
  <HeadingPairs>
    <vt:vector size="6" baseType="variant">
      <vt:variant>
        <vt:lpstr>Tema</vt:lpstr>
      </vt:variant>
      <vt:variant>
        <vt:i4>1</vt:i4>
      </vt:variant>
      <vt:variant>
        <vt:lpstr>Serverprogram för OLE-inbäddning</vt:lpstr>
      </vt:variant>
      <vt:variant>
        <vt:i4>1</vt:i4>
      </vt:variant>
      <vt:variant>
        <vt:lpstr>Bildrubriker</vt:lpstr>
      </vt:variant>
      <vt:variant>
        <vt:i4>13</vt:i4>
      </vt:variant>
    </vt:vector>
  </HeadingPairs>
  <TitlesOfParts>
    <vt:vector size="15" baseType="lpstr">
      <vt:lpstr>Frodigt</vt:lpstr>
      <vt:lpstr>Document</vt:lpstr>
      <vt:lpstr>Densitet - vad är det?</vt:lpstr>
      <vt:lpstr>Bild 2</vt:lpstr>
      <vt:lpstr>Bild 3</vt:lpstr>
      <vt:lpstr>Bild 4</vt:lpstr>
      <vt:lpstr>Bild 5</vt:lpstr>
      <vt:lpstr>Bild 6</vt:lpstr>
      <vt:lpstr>Bild 7</vt:lpstr>
      <vt:lpstr>Bild 8</vt:lpstr>
      <vt:lpstr>Bild 9</vt:lpstr>
      <vt:lpstr>Bild 10</vt:lpstr>
      <vt:lpstr>Bild 11</vt:lpstr>
      <vt:lpstr>Bild 12</vt:lpstr>
      <vt:lpstr>Bild 13</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Densitet - vad är det?</dc:title>
  <dc:creator>Eva</dc:creator>
  <cp:lastModifiedBy>Eva</cp:lastModifiedBy>
  <cp:revision>185</cp:revision>
  <dcterms:created xsi:type="dcterms:W3CDTF">2011-02-06T10:49:37Z</dcterms:created>
  <dcterms:modified xsi:type="dcterms:W3CDTF">2011-03-18T15:34:35Z</dcterms:modified>
</cp:coreProperties>
</file>